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2" r:id="rId3"/>
  </p:sldMasterIdLst>
  <p:notesMasterIdLst>
    <p:notesMasterId r:id="rId60"/>
  </p:notesMasterIdLst>
  <p:handoutMasterIdLst>
    <p:handoutMasterId r:id="rId61"/>
  </p:handoutMasterIdLst>
  <p:sldIdLst>
    <p:sldId id="256" r:id="rId4"/>
    <p:sldId id="263" r:id="rId5"/>
    <p:sldId id="290" r:id="rId6"/>
    <p:sldId id="280" r:id="rId7"/>
    <p:sldId id="286" r:id="rId8"/>
    <p:sldId id="288" r:id="rId9"/>
    <p:sldId id="287" r:id="rId10"/>
    <p:sldId id="289" r:id="rId11"/>
    <p:sldId id="292" r:id="rId12"/>
    <p:sldId id="291" r:id="rId13"/>
    <p:sldId id="293" r:id="rId14"/>
    <p:sldId id="294" r:id="rId15"/>
    <p:sldId id="295" r:id="rId16"/>
    <p:sldId id="296" r:id="rId17"/>
    <p:sldId id="268" r:id="rId18"/>
    <p:sldId id="269" r:id="rId19"/>
    <p:sldId id="264" r:id="rId20"/>
    <p:sldId id="274" r:id="rId21"/>
    <p:sldId id="275" r:id="rId22"/>
    <p:sldId id="300" r:id="rId23"/>
    <p:sldId id="265" r:id="rId24"/>
    <p:sldId id="272" r:id="rId25"/>
    <p:sldId id="273" r:id="rId26"/>
    <p:sldId id="271" r:id="rId27"/>
    <p:sldId id="267" r:id="rId28"/>
    <p:sldId id="301" r:id="rId29"/>
    <p:sldId id="266" r:id="rId30"/>
    <p:sldId id="299" r:id="rId31"/>
    <p:sldId id="298" r:id="rId32"/>
    <p:sldId id="297" r:id="rId33"/>
    <p:sldId id="257"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a:srgbClr val="010000"/>
    <a:srgbClr val="2B3346"/>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12" autoAdjust="0"/>
    <p:restoredTop sz="94660"/>
  </p:normalViewPr>
  <p:slideViewPr>
    <p:cSldViewPr snapToObjects="1">
      <p:cViewPr varScale="1">
        <p:scale>
          <a:sx n="95" d="100"/>
          <a:sy n="95" d="100"/>
        </p:scale>
        <p:origin x="-90"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E91EDD-1BD5-E346-9ADC-817550151448}" type="datetimeFigureOut">
              <a:rPr lang="en-US" smtClean="0"/>
              <a:t>1/29/2017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DA1BB-B654-7042-9A41-C6891B79C3D7}" type="slidenum">
              <a:rPr lang="en-US" smtClean="0"/>
              <a:t>‹#›</a:t>
            </a:fld>
            <a:endParaRPr lang="en-US"/>
          </a:p>
        </p:txBody>
      </p:sp>
    </p:spTree>
    <p:extLst>
      <p:ext uri="{BB962C8B-B14F-4D97-AF65-F5344CB8AC3E}">
        <p14:creationId xmlns:p14="http://schemas.microsoft.com/office/powerpoint/2010/main" val="2106698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152BA-1EA7-A74C-85D5-A2612526597C}" type="datetimeFigureOut">
              <a:rPr lang="en-US" smtClean="0"/>
              <a:t>1/29/2017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AE6DF-0D4F-E449-976E-7ECD8A58869D}" type="slidenum">
              <a:rPr lang="en-US" smtClean="0"/>
              <a:t>‹#›</a:t>
            </a:fld>
            <a:endParaRPr lang="en-US"/>
          </a:p>
        </p:txBody>
      </p:sp>
    </p:spTree>
    <p:extLst>
      <p:ext uri="{BB962C8B-B14F-4D97-AF65-F5344CB8AC3E}">
        <p14:creationId xmlns:p14="http://schemas.microsoft.com/office/powerpoint/2010/main" val="738782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AE6DF-0D4F-E449-976E-7ECD8A58869D}" type="slidenum">
              <a:rPr lang="en-US" smtClean="0"/>
              <a:t>2</a:t>
            </a:fld>
            <a:endParaRPr lang="en-US"/>
          </a:p>
        </p:txBody>
      </p:sp>
    </p:spTree>
    <p:extLst>
      <p:ext uri="{BB962C8B-B14F-4D97-AF65-F5344CB8AC3E}">
        <p14:creationId xmlns:p14="http://schemas.microsoft.com/office/powerpoint/2010/main" val="73701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2A27151-4521-46EF-A4F5-D3E0BBB628CE}" type="datetime1">
              <a:rPr lang="en-US" smtClean="0"/>
              <a:t>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4D45868-C1F8-4B08-9D81-8D71EA1A9303}" type="datetime1">
              <a:rPr lang="en-US" smtClean="0"/>
              <a:t>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14DD3D-0CD7-4A88-A6C0-E44AA24D2190}" type="datetime1">
              <a:rPr lang="en-US" smtClean="0"/>
              <a:t>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27ECE7-51F8-43CF-B67D-9CD071BB90C5}" type="slidenum">
              <a:rPr lang="en-US"/>
              <a:pPr>
                <a:defRPr/>
              </a:pPr>
              <a:t>‹#›</a:t>
            </a:fld>
            <a:endParaRPr lang="en-US"/>
          </a:p>
        </p:txBody>
      </p:sp>
    </p:spTree>
    <p:extLst>
      <p:ext uri="{BB962C8B-B14F-4D97-AF65-F5344CB8AC3E}">
        <p14:creationId xmlns:p14="http://schemas.microsoft.com/office/powerpoint/2010/main" val="384029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8301EB-E88C-495D-A1D9-282CA4361F02}" type="slidenum">
              <a:rPr lang="en-US"/>
              <a:pPr>
                <a:defRPr/>
              </a:pPr>
              <a:t>‹#›</a:t>
            </a:fld>
            <a:endParaRPr lang="en-US"/>
          </a:p>
        </p:txBody>
      </p:sp>
    </p:spTree>
    <p:extLst>
      <p:ext uri="{BB962C8B-B14F-4D97-AF65-F5344CB8AC3E}">
        <p14:creationId xmlns:p14="http://schemas.microsoft.com/office/powerpoint/2010/main" val="2062141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5A7E53-1B86-4103-B51B-A2453F4D54C7}" type="slidenum">
              <a:rPr lang="en-US"/>
              <a:pPr>
                <a:defRPr/>
              </a:pPr>
              <a:t>‹#›</a:t>
            </a:fld>
            <a:endParaRPr lang="en-US"/>
          </a:p>
        </p:txBody>
      </p:sp>
    </p:spTree>
    <p:extLst>
      <p:ext uri="{BB962C8B-B14F-4D97-AF65-F5344CB8AC3E}">
        <p14:creationId xmlns:p14="http://schemas.microsoft.com/office/powerpoint/2010/main" val="2492682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D4194B-E6D7-4D5F-A626-F981D1C7CAED}" type="slidenum">
              <a:rPr lang="en-US"/>
              <a:pPr>
                <a:defRPr/>
              </a:pPr>
              <a:t>‹#›</a:t>
            </a:fld>
            <a:endParaRPr lang="en-US"/>
          </a:p>
        </p:txBody>
      </p:sp>
    </p:spTree>
    <p:extLst>
      <p:ext uri="{BB962C8B-B14F-4D97-AF65-F5344CB8AC3E}">
        <p14:creationId xmlns:p14="http://schemas.microsoft.com/office/powerpoint/2010/main" val="4236760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EC2CA3-124E-4F6A-BA35-C9B33D823738}" type="slidenum">
              <a:rPr lang="en-US"/>
              <a:pPr>
                <a:defRPr/>
              </a:pPr>
              <a:t>‹#›</a:t>
            </a:fld>
            <a:endParaRPr lang="en-US"/>
          </a:p>
        </p:txBody>
      </p:sp>
    </p:spTree>
    <p:extLst>
      <p:ext uri="{BB962C8B-B14F-4D97-AF65-F5344CB8AC3E}">
        <p14:creationId xmlns:p14="http://schemas.microsoft.com/office/powerpoint/2010/main" val="4089268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1883D1-284C-4343-8618-914EE868F828}" type="slidenum">
              <a:rPr lang="en-US"/>
              <a:pPr>
                <a:defRPr/>
              </a:pPr>
              <a:t>‹#›</a:t>
            </a:fld>
            <a:endParaRPr lang="en-US"/>
          </a:p>
        </p:txBody>
      </p:sp>
    </p:spTree>
    <p:extLst>
      <p:ext uri="{BB962C8B-B14F-4D97-AF65-F5344CB8AC3E}">
        <p14:creationId xmlns:p14="http://schemas.microsoft.com/office/powerpoint/2010/main" val="2005184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DE915F-BFEF-4A89-B560-A5F4A578CABD}" type="slidenum">
              <a:rPr lang="en-US"/>
              <a:pPr>
                <a:defRPr/>
              </a:pPr>
              <a:t>‹#›</a:t>
            </a:fld>
            <a:endParaRPr lang="en-US"/>
          </a:p>
        </p:txBody>
      </p:sp>
    </p:spTree>
    <p:extLst>
      <p:ext uri="{BB962C8B-B14F-4D97-AF65-F5344CB8AC3E}">
        <p14:creationId xmlns:p14="http://schemas.microsoft.com/office/powerpoint/2010/main" val="3298619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4ECB5B-5082-4412-BC1B-48ABAD6D3EB5}" type="slidenum">
              <a:rPr lang="en-US"/>
              <a:pPr>
                <a:defRPr/>
              </a:pPr>
              <a:t>‹#›</a:t>
            </a:fld>
            <a:endParaRPr lang="en-US"/>
          </a:p>
        </p:txBody>
      </p:sp>
    </p:spTree>
    <p:extLst>
      <p:ext uri="{BB962C8B-B14F-4D97-AF65-F5344CB8AC3E}">
        <p14:creationId xmlns:p14="http://schemas.microsoft.com/office/powerpoint/2010/main" val="734343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6098026-02F5-480F-AA62-5969E4263B36}" type="datetime1">
              <a:rPr lang="en-US" smtClean="0"/>
              <a:t>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54953D-D6B7-4AEC-8707-BE58D25519FF}" type="slidenum">
              <a:rPr lang="en-US"/>
              <a:pPr>
                <a:defRPr/>
              </a:pPr>
              <a:t>‹#›</a:t>
            </a:fld>
            <a:endParaRPr lang="en-US"/>
          </a:p>
        </p:txBody>
      </p:sp>
    </p:spTree>
    <p:extLst>
      <p:ext uri="{BB962C8B-B14F-4D97-AF65-F5344CB8AC3E}">
        <p14:creationId xmlns:p14="http://schemas.microsoft.com/office/powerpoint/2010/main" val="2860288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26071E-813C-4F85-AE8C-A83DCFA1FD4B}" type="slidenum">
              <a:rPr lang="en-US"/>
              <a:pPr>
                <a:defRPr/>
              </a:pPr>
              <a:t>‹#›</a:t>
            </a:fld>
            <a:endParaRPr lang="en-US"/>
          </a:p>
        </p:txBody>
      </p:sp>
    </p:spTree>
    <p:extLst>
      <p:ext uri="{BB962C8B-B14F-4D97-AF65-F5344CB8AC3E}">
        <p14:creationId xmlns:p14="http://schemas.microsoft.com/office/powerpoint/2010/main" val="256287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B51859-82F1-4999-A9E1-0E42113BBE79}" type="slidenum">
              <a:rPr lang="en-US"/>
              <a:pPr>
                <a:defRPr/>
              </a:pPr>
              <a:t>‹#›</a:t>
            </a:fld>
            <a:endParaRPr lang="en-US"/>
          </a:p>
        </p:txBody>
      </p:sp>
    </p:spTree>
    <p:extLst>
      <p:ext uri="{BB962C8B-B14F-4D97-AF65-F5344CB8AC3E}">
        <p14:creationId xmlns:p14="http://schemas.microsoft.com/office/powerpoint/2010/main" val="4243737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C63B02-4353-4A90-ACEA-2DE4F427A867}" type="slidenum">
              <a:rPr lang="en-US"/>
              <a:pPr>
                <a:defRPr/>
              </a:pPr>
              <a:t>‹#›</a:t>
            </a:fld>
            <a:endParaRPr lang="en-US"/>
          </a:p>
        </p:txBody>
      </p:sp>
    </p:spTree>
    <p:extLst>
      <p:ext uri="{BB962C8B-B14F-4D97-AF65-F5344CB8AC3E}">
        <p14:creationId xmlns:p14="http://schemas.microsoft.com/office/powerpoint/2010/main" val="684853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57C84E-2AF1-4CAC-8ABB-B3C70ED5FB77}" type="slidenum">
              <a:rPr lang="en-US"/>
              <a:pPr>
                <a:defRPr/>
              </a:pPr>
              <a:t>‹#›</a:t>
            </a:fld>
            <a:endParaRPr lang="en-US"/>
          </a:p>
        </p:txBody>
      </p:sp>
    </p:spTree>
    <p:extLst>
      <p:ext uri="{BB962C8B-B14F-4D97-AF65-F5344CB8AC3E}">
        <p14:creationId xmlns:p14="http://schemas.microsoft.com/office/powerpoint/2010/main" val="965868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EAFB47-9B34-420F-97CB-DBAC86DEB4C8}" type="slidenum">
              <a:rPr lang="en-US"/>
              <a:pPr>
                <a:defRPr/>
              </a:pPr>
              <a:t>‹#›</a:t>
            </a:fld>
            <a:endParaRPr lang="en-US"/>
          </a:p>
        </p:txBody>
      </p:sp>
    </p:spTree>
    <p:extLst>
      <p:ext uri="{BB962C8B-B14F-4D97-AF65-F5344CB8AC3E}">
        <p14:creationId xmlns:p14="http://schemas.microsoft.com/office/powerpoint/2010/main" val="3561448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42C534-4A08-4EC1-B4C1-D5608F353E57}" type="slidenum">
              <a:rPr lang="en-US"/>
              <a:pPr>
                <a:defRPr/>
              </a:pPr>
              <a:t>‹#›</a:t>
            </a:fld>
            <a:endParaRPr lang="en-US"/>
          </a:p>
        </p:txBody>
      </p:sp>
    </p:spTree>
    <p:extLst>
      <p:ext uri="{BB962C8B-B14F-4D97-AF65-F5344CB8AC3E}">
        <p14:creationId xmlns:p14="http://schemas.microsoft.com/office/powerpoint/2010/main" val="2100751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C4B18AA-62B1-4675-B28B-83B180B9FDC9}" type="slidenum">
              <a:rPr lang="en-US"/>
              <a:pPr>
                <a:defRPr/>
              </a:pPr>
              <a:t>‹#›</a:t>
            </a:fld>
            <a:endParaRPr lang="en-US"/>
          </a:p>
        </p:txBody>
      </p:sp>
    </p:spTree>
    <p:extLst>
      <p:ext uri="{BB962C8B-B14F-4D97-AF65-F5344CB8AC3E}">
        <p14:creationId xmlns:p14="http://schemas.microsoft.com/office/powerpoint/2010/main" val="3608063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183FFD-64FC-428F-9F87-8EF5BEB73A3E}" type="slidenum">
              <a:rPr lang="en-US"/>
              <a:pPr>
                <a:defRPr/>
              </a:pPr>
              <a:t>‹#›</a:t>
            </a:fld>
            <a:endParaRPr lang="en-US"/>
          </a:p>
        </p:txBody>
      </p:sp>
    </p:spTree>
    <p:extLst>
      <p:ext uri="{BB962C8B-B14F-4D97-AF65-F5344CB8AC3E}">
        <p14:creationId xmlns:p14="http://schemas.microsoft.com/office/powerpoint/2010/main" val="4253309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46175B-EC2C-4CDE-87A4-CA6D3EEEACD4}" type="slidenum">
              <a:rPr lang="en-US"/>
              <a:pPr>
                <a:defRPr/>
              </a:pPr>
              <a:t>‹#›</a:t>
            </a:fld>
            <a:endParaRPr lang="en-US"/>
          </a:p>
        </p:txBody>
      </p:sp>
    </p:spTree>
    <p:extLst>
      <p:ext uri="{BB962C8B-B14F-4D97-AF65-F5344CB8AC3E}">
        <p14:creationId xmlns:p14="http://schemas.microsoft.com/office/powerpoint/2010/main" val="24874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2FBB06-5FC9-43DA-91A6-161622FEB894}" type="datetime1">
              <a:rPr lang="en-US" smtClean="0"/>
              <a:t>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8CE13A-7F45-4CDA-8D60-469588658645}" type="slidenum">
              <a:rPr lang="en-US"/>
              <a:pPr>
                <a:defRPr/>
              </a:pPr>
              <a:t>‹#›</a:t>
            </a:fld>
            <a:endParaRPr lang="en-US"/>
          </a:p>
        </p:txBody>
      </p:sp>
    </p:spTree>
    <p:extLst>
      <p:ext uri="{BB962C8B-B14F-4D97-AF65-F5344CB8AC3E}">
        <p14:creationId xmlns:p14="http://schemas.microsoft.com/office/powerpoint/2010/main" val="2813365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5B7DAE-EE09-4033-A8FC-3857AE95560B}" type="slidenum">
              <a:rPr lang="en-US"/>
              <a:pPr>
                <a:defRPr/>
              </a:pPr>
              <a:t>‹#›</a:t>
            </a:fld>
            <a:endParaRPr lang="en-US"/>
          </a:p>
        </p:txBody>
      </p:sp>
    </p:spTree>
    <p:extLst>
      <p:ext uri="{BB962C8B-B14F-4D97-AF65-F5344CB8AC3E}">
        <p14:creationId xmlns:p14="http://schemas.microsoft.com/office/powerpoint/2010/main" val="3009355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A9EF0C-C9B7-4824-B3FE-4527D42D3F05}" type="slidenum">
              <a:rPr lang="en-US"/>
              <a:pPr>
                <a:defRPr/>
              </a:pPr>
              <a:t>‹#›</a:t>
            </a:fld>
            <a:endParaRPr lang="en-US"/>
          </a:p>
        </p:txBody>
      </p:sp>
    </p:spTree>
    <p:extLst>
      <p:ext uri="{BB962C8B-B14F-4D97-AF65-F5344CB8AC3E}">
        <p14:creationId xmlns:p14="http://schemas.microsoft.com/office/powerpoint/2010/main" val="2796232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19DEE7-8C44-4486-9543-6442EE28C729}" type="slidenum">
              <a:rPr lang="en-US"/>
              <a:pPr>
                <a:defRPr/>
              </a:pPr>
              <a:t>‹#›</a:t>
            </a:fld>
            <a:endParaRPr lang="en-US"/>
          </a:p>
        </p:txBody>
      </p:sp>
    </p:spTree>
    <p:extLst>
      <p:ext uri="{BB962C8B-B14F-4D97-AF65-F5344CB8AC3E}">
        <p14:creationId xmlns:p14="http://schemas.microsoft.com/office/powerpoint/2010/main" val="232618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BD8B400-637D-4CB2-A718-FE23ED3F608C}" type="datetime1">
              <a:rPr lang="en-US" smtClean="0"/>
              <a:t>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98775C5-81DE-418C-8C9E-E6AB8C4D5112}" type="datetime1">
              <a:rPr lang="en-US" smtClean="0"/>
              <a:t>1/29/2017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4BF1FEE-D946-4DEB-B59B-71376050AEEB}" type="datetime1">
              <a:rPr lang="en-US" smtClean="0"/>
              <a:t>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4B09C-8286-4E43-8097-B672532761B3}" type="datetime1">
              <a:rPr lang="en-US" smtClean="0"/>
              <a:t>1/29/2017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E7D6FC3-F917-48FB-A0CC-EFACAA8422D0}" type="datetime1">
              <a:rPr lang="en-US" smtClean="0"/>
              <a:t>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C3265AE-C913-4417-9A52-4112C8B34C60}" type="datetime1">
              <a:rPr lang="en-US" smtClean="0"/>
              <a:t>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7C894-4244-43FB-BE06-79AABBF6B760}" type="datetime1">
              <a:rPr lang="en-US" smtClean="0"/>
              <a:t>1/29/2017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charset="0"/>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charset="0"/>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9F2FE6F6-234D-4FD0-9587-E4A7A51BAA0E}" type="slidenum">
              <a:rPr lang="en-US"/>
              <a:pPr defTabSz="914400"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4237721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defTabSz="914400" eaLnBrk="0" fontAlgn="base" hangingPunct="0">
              <a:spcBef>
                <a:spcPct val="0"/>
              </a:spcBef>
              <a:spcAft>
                <a:spcPct val="0"/>
              </a:spcAft>
              <a:defRPr/>
            </a:pPr>
            <a:fld id="{97696588-8536-4E49-86A4-9704E4F70CC0}" type="slidenum">
              <a:rPr lang="en-US"/>
              <a:pPr defTabSz="914400"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959677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4592638"/>
            <a:ext cx="6858000" cy="1350962"/>
          </a:xfrm>
          <a:solidFill>
            <a:schemeClr val="bg1"/>
          </a:solidFill>
          <a:ln w="57150">
            <a:solidFill>
              <a:srgbClr val="6C0000"/>
            </a:solidFill>
          </a:ln>
        </p:spPr>
        <p:txBody>
          <a:bodyPr anchor="ctr" anchorCtr="0">
            <a:normAutofit/>
          </a:bodyPr>
          <a:lstStyle/>
          <a:p>
            <a:r>
              <a:rPr lang="en-US" sz="3600" b="1" i="1" dirty="0">
                <a:solidFill>
                  <a:srgbClr val="6C0000"/>
                </a:solidFill>
              </a:rPr>
              <a:t>Simple Bible answers to </a:t>
            </a:r>
          </a:p>
          <a:p>
            <a:r>
              <a:rPr lang="en-US" sz="3600" b="1" i="1" dirty="0">
                <a:solidFill>
                  <a:srgbClr val="6C0000"/>
                </a:solidFill>
              </a:rPr>
              <a:t>America’s biggest problems</a:t>
            </a:r>
          </a:p>
        </p:txBody>
      </p:sp>
      <p:sp>
        <p:nvSpPr>
          <p:cNvPr id="5" name="Rectangle 4"/>
          <p:cNvSpPr/>
          <p:nvPr/>
        </p:nvSpPr>
        <p:spPr>
          <a:xfrm>
            <a:off x="914400" y="1752600"/>
            <a:ext cx="7315200" cy="2590799"/>
          </a:xfrm>
          <a:prstGeom prst="rect">
            <a:avLst/>
          </a:prstGeom>
          <a:solidFill>
            <a:schemeClr val="bg1"/>
          </a:solidFill>
          <a:ln w="76200">
            <a:solidFill>
              <a:srgbClr val="172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ln w="10160">
                  <a:solidFill>
                    <a:srgbClr val="C00000"/>
                  </a:solidFill>
                  <a:prstDash val="solid"/>
                </a:ln>
                <a:solidFill>
                  <a:srgbClr val="FFFFFF"/>
                </a:solidFill>
                <a:effectLst>
                  <a:glow rad="101600">
                    <a:srgbClr val="C00000">
                      <a:alpha val="60000"/>
                    </a:srgbClr>
                  </a:glow>
                  <a:outerShdw blurRad="38100" dist="22860" dir="5400000" algn="tl" rotWithShape="0">
                    <a:srgbClr val="000000">
                      <a:alpha val="30000"/>
                    </a:srgbClr>
                  </a:outerShdw>
                </a:effectLst>
              </a:rPr>
              <a:t>     </a:t>
            </a:r>
            <a:r>
              <a:rPr lang="en-US" sz="7200" b="1" i="1" dirty="0">
                <a:ln w="10160">
                  <a:solidFill>
                    <a:srgbClr val="6C0000"/>
                  </a:solidFill>
                  <a:prstDash val="solid"/>
                </a:ln>
                <a:solidFill>
                  <a:srgbClr val="FFFFFF"/>
                </a:solidFill>
                <a:effectLst>
                  <a:glow rad="101600">
                    <a:srgbClr val="6C0000">
                      <a:alpha val="60000"/>
                    </a:srgbClr>
                  </a:glow>
                  <a:outerShdw blurRad="38100" dist="22860" dir="5400000" algn="tl" rotWithShape="0">
                    <a:srgbClr val="000000">
                      <a:alpha val="30000"/>
                    </a:srgbClr>
                  </a:outerShdw>
                </a:effectLst>
              </a:rPr>
              <a:t>UNITY</a:t>
            </a:r>
            <a:r>
              <a:rPr lang="en-US" sz="4800" b="1" i="1" dirty="0">
                <a:solidFill>
                  <a:schemeClr val="accent1">
                    <a:lumMod val="50000"/>
                  </a:schemeClr>
                </a:solidFill>
              </a:rPr>
              <a:t> </a:t>
            </a:r>
            <a:r>
              <a:rPr lang="en-US" sz="4800" b="1" i="1" dirty="0">
                <a:ln w="10160">
                  <a:solidFill>
                    <a:srgbClr val="172949"/>
                  </a:solidFill>
                  <a:prstDash val="solid"/>
                </a:ln>
                <a:solidFill>
                  <a:srgbClr val="FFFFFF"/>
                </a:solidFill>
                <a:effectLst>
                  <a:outerShdw blurRad="38100" dist="22860" dir="5400000" algn="tl" rotWithShape="0">
                    <a:srgbClr val="000000">
                      <a:alpha val="30000"/>
                    </a:srgbClr>
                  </a:outerShdw>
                </a:effectLst>
              </a:rPr>
              <a:t>IN A  </a:t>
            </a:r>
            <a:endParaRPr lang="en-US" sz="4800" b="1" i="1" dirty="0">
              <a:ln w="10160">
                <a:solidFill>
                  <a:srgbClr val="172949"/>
                </a:solidFill>
                <a:prstDash val="solid"/>
              </a:ln>
              <a:solidFill>
                <a:schemeClr val="accent1">
                  <a:lumMod val="50000"/>
                </a:schemeClr>
              </a:solidFill>
            </a:endParaRPr>
          </a:p>
          <a:p>
            <a:pPr algn="ctr"/>
            <a:r>
              <a:rPr lang="en-US" sz="5900" b="1" i="1" dirty="0">
                <a:ln w="10160">
                  <a:solidFill>
                    <a:srgbClr val="172949"/>
                  </a:solidFill>
                  <a:prstDash val="solid"/>
                </a:ln>
                <a:solidFill>
                  <a:srgbClr val="FFFFFF"/>
                </a:solidFill>
                <a:effectLst>
                  <a:glow rad="101600">
                    <a:srgbClr val="172949">
                      <a:alpha val="60000"/>
                    </a:srgbClr>
                  </a:glow>
                  <a:outerShdw blurRad="38100" dist="22860" dir="5400000" algn="tl" rotWithShape="0">
                    <a:srgbClr val="000000">
                      <a:alpha val="30000"/>
                    </a:srgbClr>
                  </a:outerShdw>
                </a:effectLst>
              </a:rPr>
              <a:t>DIVIDED</a:t>
            </a:r>
            <a:r>
              <a:rPr lang="en-US" sz="59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5900" b="1" dirty="0">
                <a:ln w="10160">
                  <a:solidFill>
                    <a:srgbClr val="6C0000"/>
                  </a:solidFill>
                  <a:prstDash val="solid"/>
                </a:ln>
                <a:solidFill>
                  <a:srgbClr val="FFFFFF"/>
                </a:solidFill>
                <a:effectLst>
                  <a:glow rad="101600">
                    <a:srgbClr val="6C0000">
                      <a:alpha val="60000"/>
                    </a:srgbClr>
                  </a:glow>
                  <a:outerShdw blurRad="38100" dist="22860" dir="5400000" algn="tl" rotWithShape="0">
                    <a:srgbClr val="000000">
                      <a:alpha val="30000"/>
                    </a:srgbClr>
                  </a:outerShdw>
                </a:effectLst>
              </a:rPr>
              <a:t>AMERICA</a:t>
            </a:r>
          </a:p>
        </p:txBody>
      </p:sp>
      <p:sp>
        <p:nvSpPr>
          <p:cNvPr id="4" name="Sun 3"/>
          <p:cNvSpPr/>
          <p:nvPr/>
        </p:nvSpPr>
        <p:spPr>
          <a:xfrm>
            <a:off x="7467600" y="256381"/>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772400" y="561181"/>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9</a:t>
            </a:r>
          </a:p>
        </p:txBody>
      </p:sp>
    </p:spTree>
    <p:extLst>
      <p:ext uri="{BB962C8B-B14F-4D97-AF65-F5344CB8AC3E}">
        <p14:creationId xmlns:p14="http://schemas.microsoft.com/office/powerpoint/2010/main" val="95732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fltVal val="0"/>
                                          </p:val>
                                        </p:tav>
                                        <p:tav tm="100000">
                                          <p:val>
                                            <p:strVal val="#ppt_w"/>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animEffect transition="in" filter="fade">
                                      <p:cBhvr>
                                        <p:cTn id="13" dur="2000"/>
                                        <p:tgtEl>
                                          <p:spTgt spid="5"/>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1000"/>
                                        <p:tgtEl>
                                          <p:spTgt spid="3">
                                            <p:bg/>
                                          </p:spTgt>
                                        </p:tgtEl>
                                      </p:cBhvr>
                                    </p:animEffect>
                                    <p:anim calcmode="lin" valueType="num">
                                      <p:cBhvr>
                                        <p:cTn id="18" dur="1000" fill="hold"/>
                                        <p:tgtEl>
                                          <p:spTgt spid="3">
                                            <p:bg/>
                                          </p:spTgt>
                                        </p:tgtEl>
                                        <p:attrNameLst>
                                          <p:attrName>ppt_x</p:attrName>
                                        </p:attrNameLst>
                                      </p:cBhvr>
                                      <p:tavLst>
                                        <p:tav tm="0">
                                          <p:val>
                                            <p:strVal val="#ppt_x"/>
                                          </p:val>
                                        </p:tav>
                                        <p:tav tm="100000">
                                          <p:val>
                                            <p:strVal val="#ppt_x"/>
                                          </p:val>
                                        </p:tav>
                                      </p:tavLst>
                                    </p:anim>
                                    <p:anim calcmode="lin" valueType="num">
                                      <p:cBhvr>
                                        <p:cTn id="19" dur="1000" fill="hold"/>
                                        <p:tgtEl>
                                          <p:spTgt spid="3">
                                            <p:bg/>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Issues that Divide US</a:t>
            </a:r>
          </a:p>
        </p:txBody>
      </p:sp>
      <p:sp>
        <p:nvSpPr>
          <p:cNvPr id="5" name="Rectangle 4"/>
          <p:cNvSpPr/>
          <p:nvPr/>
        </p:nvSpPr>
        <p:spPr>
          <a:xfrm>
            <a:off x="3886200" y="1447800"/>
            <a:ext cx="4343400" cy="1066800"/>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rgbClr val="002060"/>
                </a:solidFill>
                <a:latin typeface="Script MT Bold" panose="03040602040607080904" pitchFamily="66" charset="0"/>
              </a:rPr>
              <a:t>Social Matters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630486"/>
            <a:ext cx="4572000" cy="3092192"/>
          </a:xfrm>
          <a:prstGeom prst="rect">
            <a:avLst/>
          </a:prstGeom>
          <a:ln>
            <a:solidFill>
              <a:schemeClr val="bg1"/>
            </a:solidFill>
          </a:ln>
        </p:spPr>
      </p:pic>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86250" y="3454397"/>
            <a:ext cx="4572000" cy="3166801"/>
          </a:xfrm>
          <a:prstGeom prst="rect">
            <a:avLst/>
          </a:prstGeom>
          <a:ln>
            <a:solidFill>
              <a:schemeClr val="bg1"/>
            </a:solidFill>
          </a:ln>
        </p:spPr>
      </p:pic>
      <p:sp>
        <p:nvSpPr>
          <p:cNvPr id="6" name="Sun 5"/>
          <p:cNvSpPr/>
          <p:nvPr/>
        </p:nvSpPr>
        <p:spPr>
          <a:xfrm>
            <a:off x="2485292" y="5298831"/>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2790092" y="5603631"/>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22</a:t>
            </a:r>
          </a:p>
        </p:txBody>
      </p:sp>
      <p:sp>
        <p:nvSpPr>
          <p:cNvPr id="3" name="Slide Number Placeholder 2"/>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179318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Issues that Divide US</a:t>
            </a:r>
          </a:p>
        </p:txBody>
      </p:sp>
      <p:sp>
        <p:nvSpPr>
          <p:cNvPr id="5" name="Rectangle 4"/>
          <p:cNvSpPr/>
          <p:nvPr/>
        </p:nvSpPr>
        <p:spPr>
          <a:xfrm>
            <a:off x="3886200" y="1447800"/>
            <a:ext cx="4343400" cy="1066800"/>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rgbClr val="002060"/>
                </a:solidFill>
                <a:latin typeface="Script MT Bold" panose="03040602040607080904" pitchFamily="66" charset="0"/>
              </a:rPr>
              <a:t>Terrorism</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04966" y="2773363"/>
            <a:ext cx="5534068" cy="3657600"/>
          </a:xfrm>
          <a:prstGeom prst="rect">
            <a:avLst/>
          </a:prstGeom>
          <a:ln>
            <a:solidFill>
              <a:schemeClr val="bg1"/>
            </a:solidFill>
          </a:ln>
        </p:spPr>
      </p:pic>
      <p:sp>
        <p:nvSpPr>
          <p:cNvPr id="2" name="Slide Number Placeholder 1"/>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3960725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Issues that Divide US</a:t>
            </a:r>
          </a:p>
        </p:txBody>
      </p:sp>
      <p:sp>
        <p:nvSpPr>
          <p:cNvPr id="5" name="Rectangle 4"/>
          <p:cNvSpPr/>
          <p:nvPr/>
        </p:nvSpPr>
        <p:spPr>
          <a:xfrm>
            <a:off x="3886200" y="1447800"/>
            <a:ext cx="4343400" cy="1066800"/>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rgbClr val="002060"/>
                </a:solidFill>
                <a:latin typeface="Script MT Bold" panose="03040602040607080904" pitchFamily="66" charset="0"/>
              </a:rPr>
              <a:t>Gender Equality</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66899" y="2773363"/>
            <a:ext cx="5410201" cy="3657600"/>
          </a:xfrm>
          <a:prstGeom prst="rect">
            <a:avLst/>
          </a:prstGeom>
          <a:ln>
            <a:solidFill>
              <a:schemeClr val="bg1"/>
            </a:solidFill>
          </a:ln>
        </p:spPr>
      </p:pic>
      <p:sp>
        <p:nvSpPr>
          <p:cNvPr id="6" name="Sun 5"/>
          <p:cNvSpPr/>
          <p:nvPr/>
        </p:nvSpPr>
        <p:spPr>
          <a:xfrm>
            <a:off x="323850" y="487680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628650" y="518160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U</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20</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100337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Issues that Divide US</a:t>
            </a:r>
          </a:p>
        </p:txBody>
      </p:sp>
      <p:sp>
        <p:nvSpPr>
          <p:cNvPr id="5" name="Rectangle 4"/>
          <p:cNvSpPr/>
          <p:nvPr/>
        </p:nvSpPr>
        <p:spPr>
          <a:xfrm>
            <a:off x="3886200" y="1447800"/>
            <a:ext cx="4343400" cy="1066800"/>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rgbClr val="002060"/>
                </a:solidFill>
                <a:latin typeface="Script MT Bold" panose="03040602040607080904" pitchFamily="66" charset="0"/>
              </a:rPr>
              <a:t>Care for Disabled</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28800" y="2773363"/>
            <a:ext cx="5486400" cy="3657600"/>
          </a:xfrm>
          <a:prstGeom prst="rect">
            <a:avLst/>
          </a:prstGeom>
          <a:ln>
            <a:solidFill>
              <a:schemeClr val="bg1"/>
            </a:solidFill>
          </a:ln>
        </p:spPr>
      </p:pic>
      <p:sp>
        <p:nvSpPr>
          <p:cNvPr id="3" name="Slide Number Placeholder 2"/>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4043523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What causes these problems?</a:t>
            </a:r>
          </a:p>
        </p:txBody>
      </p:sp>
      <p:sp>
        <p:nvSpPr>
          <p:cNvPr id="5" name="Rectangle 4"/>
          <p:cNvSpPr/>
          <p:nvPr/>
        </p:nvSpPr>
        <p:spPr>
          <a:xfrm>
            <a:off x="628650" y="2286000"/>
            <a:ext cx="7886700" cy="3962400"/>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8700" indent="-514350">
              <a:buFont typeface="+mj-lt"/>
              <a:buAutoNum type="arabicPeriod"/>
            </a:pPr>
            <a:r>
              <a:rPr lang="en-US" sz="3200" b="1" dirty="0">
                <a:solidFill>
                  <a:srgbClr val="002060"/>
                </a:solidFill>
              </a:rPr>
              <a:t>The Devaluing of Human Life.</a:t>
            </a:r>
          </a:p>
          <a:p>
            <a:pPr marL="1028700" indent="-514350">
              <a:buFont typeface="+mj-lt"/>
              <a:buAutoNum type="arabicPeriod"/>
            </a:pPr>
            <a:endParaRPr lang="en-US" sz="3200" b="1" dirty="0">
              <a:solidFill>
                <a:srgbClr val="002060"/>
              </a:solidFill>
            </a:endParaRPr>
          </a:p>
          <a:p>
            <a:pPr marL="1028700" indent="-514350">
              <a:buFont typeface="+mj-lt"/>
              <a:buAutoNum type="arabicPeriod"/>
            </a:pPr>
            <a:endParaRPr lang="en-US" sz="3200" b="1" dirty="0">
              <a:solidFill>
                <a:srgbClr val="002060"/>
              </a:solidFill>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376139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rPr>
              <a:t>‭‭All mankind is made in the image of God.</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Content Placeholder 3"/>
          <p:cNvSpPr>
            <a:spLocks noGrp="1"/>
          </p:cNvSpPr>
          <p:nvPr>
            <p:ph idx="1"/>
          </p:nvPr>
        </p:nvSpPr>
        <p:spPr>
          <a:xfrm>
            <a:off x="628650" y="2362200"/>
            <a:ext cx="7886700" cy="183356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r>
              <a:rPr lang="en-US" sz="2400" dirty="0">
                <a:solidFill>
                  <a:schemeClr val="tx1"/>
                </a:solidFill>
                <a:latin typeface="Times New Roman" panose="02020603050405020304" pitchFamily="18" charset="0"/>
                <a:cs typeface="Times New Roman" panose="02020603050405020304" pitchFamily="18" charset="0"/>
              </a:rPr>
              <a:t>Genesis 1:26 Then God said, “Let us make mankind in our image, in our likeness, so that they may rule over the fish in the sea and the birds in the sky, over the livestock and all the wild animals, and over all the creatures that move along the ground.”</a:t>
            </a:r>
          </a:p>
        </p:txBody>
      </p:sp>
      <p:sp>
        <p:nvSpPr>
          <p:cNvPr id="7" name="Rectangle 6"/>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Value of Human Life</a:t>
            </a:r>
          </a:p>
        </p:txBody>
      </p:sp>
      <p:sp>
        <p:nvSpPr>
          <p:cNvPr id="6" name="Sun 5"/>
          <p:cNvSpPr/>
          <p:nvPr/>
        </p:nvSpPr>
        <p:spPr>
          <a:xfrm>
            <a:off x="6781800" y="510540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7086600" y="541020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E</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18</a:t>
            </a:r>
          </a:p>
        </p:txBody>
      </p:sp>
      <p:sp>
        <p:nvSpPr>
          <p:cNvPr id="2" name="Slide Number Placeholder 1"/>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270897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tx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‭‭Mankind is so important that the only reason given for taking a life is to pay the debt </a:t>
            </a:r>
            <a:r>
              <a:rPr lang="en-US" b="1" dirty="0">
                <a:solidFill>
                  <a:schemeClr val="bg1"/>
                </a:solidFill>
                <a:latin typeface="Calibri" panose="020F0502020204030204"/>
              </a:rPr>
              <a:t>for</a:t>
            </a: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 murder.‬‬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7" name="Content Placeholder 3"/>
          <p:cNvSpPr txBox="1">
            <a:spLocks/>
          </p:cNvSpPr>
          <p:nvPr/>
        </p:nvSpPr>
        <p:spPr>
          <a:xfrm>
            <a:off x="628650" y="3200400"/>
            <a:ext cx="7886700" cy="1371600"/>
          </a:xfrm>
          <a:prstGeom prst="rect">
            <a:avLst/>
          </a:prstGeom>
          <a:solidFill>
            <a:schemeClr val="bg1"/>
          </a:solidFill>
          <a:ln w="254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Genesis 9:6 “Whoever sheds human blood, by humans shall their blood be shed; for in the image of God has God made mankind.</a:t>
            </a:r>
          </a:p>
        </p:txBody>
      </p:sp>
      <p:sp>
        <p:nvSpPr>
          <p:cNvPr id="8" name="Rectangle 7"/>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Value of Human Life</a:t>
            </a:r>
          </a:p>
        </p:txBody>
      </p:sp>
      <p:sp>
        <p:nvSpPr>
          <p:cNvPr id="6" name="Sun 5"/>
          <p:cNvSpPr/>
          <p:nvPr/>
        </p:nvSpPr>
        <p:spPr>
          <a:xfrm>
            <a:off x="1371600" y="4879975"/>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1676400" y="5184775"/>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S</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21</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414943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8650" y="2286000"/>
            <a:ext cx="7886700" cy="3962400"/>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8700" indent="-514350">
              <a:buFont typeface="+mj-lt"/>
              <a:buAutoNum type="arabicPeriod"/>
            </a:pPr>
            <a:r>
              <a:rPr lang="en-US" sz="3200" b="1" dirty="0">
                <a:solidFill>
                  <a:srgbClr val="002060"/>
                </a:solidFill>
              </a:rPr>
              <a:t>Murder happens.</a:t>
            </a:r>
          </a:p>
          <a:p>
            <a:pPr marL="1028700" indent="-514350">
              <a:buFont typeface="+mj-lt"/>
              <a:buAutoNum type="arabicPeriod"/>
            </a:pPr>
            <a:r>
              <a:rPr lang="en-US" sz="3200" b="1" dirty="0">
                <a:solidFill>
                  <a:srgbClr val="002060"/>
                </a:solidFill>
              </a:rPr>
              <a:t>Abortion happens.</a:t>
            </a:r>
          </a:p>
          <a:p>
            <a:pPr marL="1028700" indent="-514350">
              <a:buFont typeface="+mj-lt"/>
              <a:buAutoNum type="arabicPeriod"/>
            </a:pPr>
            <a:r>
              <a:rPr lang="en-US" sz="3200" b="1" dirty="0">
                <a:solidFill>
                  <a:srgbClr val="002060"/>
                </a:solidFill>
              </a:rPr>
              <a:t>Suicide happens</a:t>
            </a:r>
          </a:p>
          <a:p>
            <a:pPr marL="1028700" indent="-514350">
              <a:buFont typeface="+mj-lt"/>
              <a:buAutoNum type="arabicPeriod"/>
            </a:pPr>
            <a:r>
              <a:rPr lang="en-US" sz="3200" b="1" dirty="0">
                <a:solidFill>
                  <a:srgbClr val="002060"/>
                </a:solidFill>
              </a:rPr>
              <a:t>Self worth and self acceptance are not realized.</a:t>
            </a:r>
          </a:p>
        </p:txBody>
      </p:sp>
      <p:sp>
        <p:nvSpPr>
          <p:cNvPr id="6" name="Rectangle 5"/>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Life is Devalued when…</a:t>
            </a:r>
          </a:p>
        </p:txBody>
      </p:sp>
      <p:sp>
        <p:nvSpPr>
          <p:cNvPr id="4" name="Sun 3"/>
          <p:cNvSpPr/>
          <p:nvPr/>
        </p:nvSpPr>
        <p:spPr>
          <a:xfrm>
            <a:off x="6629400" y="274320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6934200" y="304800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13</a:t>
            </a:r>
          </a:p>
        </p:txBody>
      </p:sp>
      <p:sp>
        <p:nvSpPr>
          <p:cNvPr id="2" name="Slide Number Placeholder 1"/>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13692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idx="1"/>
          </p:nvPr>
        </p:nvSpPr>
        <p:spPr>
          <a:xfrm>
            <a:off x="628650" y="2133600"/>
            <a:ext cx="7886700" cy="4043362"/>
          </a:xfrm>
        </p:spPr>
        <p:txBody>
          <a:bodyPr/>
          <a:lstStyle/>
          <a:p>
            <a:r>
              <a:rPr lang="en-US" b="1" dirty="0">
                <a:solidFill>
                  <a:schemeClr val="bg1"/>
                </a:solidFill>
              </a:rPr>
              <a:t>So a Christian believes all lives matter?</a:t>
            </a:r>
          </a:p>
          <a:p>
            <a:r>
              <a:rPr lang="en-US" b="1" dirty="0">
                <a:solidFill>
                  <a:schemeClr val="bg1"/>
                </a:solidFill>
              </a:rPr>
              <a:t>Yes… We are not to take another’s life…</a:t>
            </a:r>
          </a:p>
          <a:p>
            <a:r>
              <a:rPr lang="en-US" b="1" dirty="0">
                <a:solidFill>
                  <a:schemeClr val="bg1"/>
                </a:solidFill>
              </a:rPr>
              <a:t>But we can’t do anything to save a life. </a:t>
            </a:r>
          </a:p>
          <a:p>
            <a:r>
              <a:rPr lang="en-US" b="1" dirty="0">
                <a:solidFill>
                  <a:schemeClr val="bg1"/>
                </a:solidFill>
              </a:rPr>
              <a:t>We can make every effort to prolong life, but all will die.</a:t>
            </a:r>
          </a:p>
          <a:p>
            <a:endParaRPr lang="en-US" b="1" dirty="0">
              <a:solidFill>
                <a:schemeClr val="bg1"/>
              </a:solidFill>
            </a:endParaRPr>
          </a:p>
        </p:txBody>
      </p:sp>
      <p:sp>
        <p:nvSpPr>
          <p:cNvPr id="5" name="Rectangle 4"/>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Value of Human Life</a:t>
            </a:r>
          </a:p>
        </p:txBody>
      </p:sp>
      <p:sp>
        <p:nvSpPr>
          <p:cNvPr id="10" name="Sun 9"/>
          <p:cNvSpPr/>
          <p:nvPr/>
        </p:nvSpPr>
        <p:spPr>
          <a:xfrm>
            <a:off x="7412648" y="2079261"/>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717448" y="2384061"/>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10</a:t>
            </a:r>
          </a:p>
        </p:txBody>
      </p:sp>
      <p:sp>
        <p:nvSpPr>
          <p:cNvPr id="2" name="Slide Number Placeholder 1"/>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398587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1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r>
              <a:rPr lang="en-US" b="1" dirty="0">
                <a:solidFill>
                  <a:schemeClr val="bg1"/>
                </a:solidFill>
              </a:rPr>
              <a:t>If we prevent every murder, suicide and abortion from ever happening again, we still haven’t brought a single soul the Gospel of Christ.</a:t>
            </a:r>
          </a:p>
          <a:p>
            <a:r>
              <a:rPr lang="en-US" b="1" dirty="0">
                <a:solidFill>
                  <a:schemeClr val="bg1"/>
                </a:solidFill>
              </a:rPr>
              <a:t>“Lives” can’t be saved, SOULS CAN!</a:t>
            </a:r>
          </a:p>
          <a:p>
            <a:pPr marL="0" indent="0">
              <a:buNone/>
            </a:pPr>
            <a:endParaRPr lang="en-US" dirty="0">
              <a:solidFill>
                <a:schemeClr val="bg1"/>
              </a:solidFill>
            </a:endParaRPr>
          </a:p>
        </p:txBody>
      </p:sp>
      <p:sp>
        <p:nvSpPr>
          <p:cNvPr id="9" name="Content Placeholder 3"/>
          <p:cNvSpPr txBox="1">
            <a:spLocks/>
          </p:cNvSpPr>
          <p:nvPr/>
        </p:nvSpPr>
        <p:spPr>
          <a:xfrm>
            <a:off x="628650" y="1825625"/>
            <a:ext cx="7886700" cy="1371600"/>
          </a:xfrm>
          <a:prstGeom prst="rect">
            <a:avLst/>
          </a:prstGeom>
          <a:solidFill>
            <a:schemeClr val="bg1"/>
          </a:solidFill>
          <a:ln w="254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lvl="0" indent="0">
              <a:buNone/>
            </a:pPr>
            <a:r>
              <a:rPr lang="en-US" sz="2400" dirty="0">
                <a:solidFill>
                  <a:prstClr val="black"/>
                </a:solidFill>
                <a:latin typeface="Times New Roman" panose="02020603050405020304" pitchFamily="18" charset="0"/>
                <a:cs typeface="Times New Roman" panose="02020603050405020304" pitchFamily="18" charset="0"/>
              </a:rPr>
              <a:t>Matthew 10:28 Do not be afraid of those who kill the body but cannot kill the soul. Rather, be afraid of the One who can destroy both soul and body in hell.</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Value of Human Life</a:t>
            </a:r>
          </a:p>
        </p:txBody>
      </p:sp>
      <p:sp>
        <p:nvSpPr>
          <p:cNvPr id="10" name="Content Placeholder 3"/>
          <p:cNvSpPr txBox="1">
            <a:spLocks/>
          </p:cNvSpPr>
          <p:nvPr/>
        </p:nvSpPr>
        <p:spPr>
          <a:xfrm>
            <a:off x="628650" y="5181600"/>
            <a:ext cx="7886700" cy="1371600"/>
          </a:xfrm>
          <a:prstGeom prst="rect">
            <a:avLst/>
          </a:prstGeom>
          <a:solidFill>
            <a:schemeClr val="bg1"/>
          </a:solidFill>
          <a:ln w="254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lvl="0" indent="0">
              <a:buNone/>
            </a:pPr>
            <a:r>
              <a:rPr lang="en-US" sz="2400" dirty="0">
                <a:solidFill>
                  <a:prstClr val="black"/>
                </a:solidFill>
                <a:latin typeface="Times New Roman" panose="02020603050405020304" pitchFamily="18" charset="0"/>
                <a:cs typeface="Times New Roman" panose="02020603050405020304" pitchFamily="18" charset="0"/>
              </a:rPr>
              <a:t>Mark 16:15 He said to them, “Go into all the world and preach the gospel to all creation. 16 Whoever believes and is baptized will be saved,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Sun 7"/>
          <p:cNvSpPr/>
          <p:nvPr/>
        </p:nvSpPr>
        <p:spPr>
          <a:xfrm>
            <a:off x="7543800" y="381000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848600" y="411480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3</a:t>
            </a:r>
          </a:p>
        </p:txBody>
      </p:sp>
      <p:sp>
        <p:nvSpPr>
          <p:cNvPr id="2" name="Slide Number Placeholder 1"/>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319659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rgbClr val="6C0000"/>
                </a:solidFill>
                <a:latin typeface="Cooper Black" panose="0208090404030B020404" pitchFamily="18" charset="0"/>
              </a:rPr>
              <a:t>Why do we not have unity in America today? </a:t>
            </a:r>
          </a:p>
        </p:txBody>
      </p:sp>
      <p:sp>
        <p:nvSpPr>
          <p:cNvPr id="5" name="Rectangle 4"/>
          <p:cNvSpPr/>
          <p:nvPr/>
        </p:nvSpPr>
        <p:spPr>
          <a:xfrm>
            <a:off x="628650" y="2286000"/>
            <a:ext cx="7886700" cy="3962400"/>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285750">
              <a:buFont typeface="Arial" panose="020B0604020202020204" pitchFamily="34" charset="0"/>
              <a:buChar char="•"/>
            </a:pPr>
            <a:r>
              <a:rPr lang="en-US" sz="3200" b="1" dirty="0">
                <a:solidFill>
                  <a:srgbClr val="002060"/>
                </a:solidFill>
              </a:rPr>
              <a:t>Because we're not all playing from the same rule book. We can't have unity based on what each person feels. </a:t>
            </a:r>
          </a:p>
          <a:p>
            <a:pPr marL="514350" indent="-285750">
              <a:buFont typeface="Arial" panose="020B0604020202020204" pitchFamily="34" charset="0"/>
              <a:buChar char="•"/>
            </a:pPr>
            <a:r>
              <a:rPr lang="en-US" sz="3200" b="1" dirty="0">
                <a:solidFill>
                  <a:srgbClr val="002060"/>
                </a:solidFill>
              </a:rPr>
              <a:t>But we can all have unity in what God says is right.</a:t>
            </a:r>
          </a:p>
          <a:p>
            <a:pPr marL="514350" indent="-285750">
              <a:buFont typeface="Arial" panose="020B0604020202020204" pitchFamily="34" charset="0"/>
              <a:buChar char="•"/>
            </a:pPr>
            <a:r>
              <a:rPr lang="en-US" sz="3200" b="1" dirty="0">
                <a:solidFill>
                  <a:srgbClr val="002060"/>
                </a:solidFill>
              </a:rPr>
              <a:t>So what divides us and what does the bible say?</a:t>
            </a:r>
          </a:p>
        </p:txBody>
      </p:sp>
      <p:sp>
        <p:nvSpPr>
          <p:cNvPr id="6" name="Sun 5"/>
          <p:cNvSpPr/>
          <p:nvPr/>
        </p:nvSpPr>
        <p:spPr>
          <a:xfrm>
            <a:off x="7543800" y="518160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7848600" y="548640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17</a:t>
            </a:r>
          </a:p>
        </p:txBody>
      </p:sp>
      <p:sp>
        <p:nvSpPr>
          <p:cNvPr id="2" name="Slide Number Placeholder 1"/>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3795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What causes these problems?</a:t>
            </a:r>
          </a:p>
        </p:txBody>
      </p:sp>
      <p:sp>
        <p:nvSpPr>
          <p:cNvPr id="5" name="Rectangle 4"/>
          <p:cNvSpPr/>
          <p:nvPr/>
        </p:nvSpPr>
        <p:spPr>
          <a:xfrm>
            <a:off x="628650" y="2286000"/>
            <a:ext cx="7886700" cy="3962400"/>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870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The Devaluing of Human Life.</a:t>
            </a:r>
          </a:p>
          <a:p>
            <a:pPr marL="102870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Disregard for Another's Rights and Possessions.</a:t>
            </a:r>
          </a:p>
          <a:p>
            <a:pPr marL="1028700" marR="0" lvl="0" indent="-5143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366956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r>
              <a:rPr lang="en-US" sz="3200" b="1" dirty="0">
                <a:solidFill>
                  <a:schemeClr val="bg1"/>
                </a:solidFill>
              </a:rPr>
              <a:t>Disrespect for Authority</a:t>
            </a:r>
          </a:p>
          <a:p>
            <a:pPr lvl="1"/>
            <a:r>
              <a:rPr lang="en-US" sz="2800" b="1" dirty="0">
                <a:solidFill>
                  <a:schemeClr val="bg1"/>
                </a:solidFill>
              </a:rPr>
              <a:t>Violence towards Police</a:t>
            </a:r>
          </a:p>
          <a:p>
            <a:pPr lvl="1"/>
            <a:r>
              <a:rPr lang="en-US" sz="2800" b="1" dirty="0">
                <a:solidFill>
                  <a:schemeClr val="bg1"/>
                </a:solidFill>
              </a:rPr>
              <a:t>Unnecessary violence by Police</a:t>
            </a:r>
          </a:p>
        </p:txBody>
      </p:sp>
      <p:sp>
        <p:nvSpPr>
          <p:cNvPr id="4" name="Content Placeholder 3"/>
          <p:cNvSpPr txBox="1">
            <a:spLocks/>
          </p:cNvSpPr>
          <p:nvPr/>
        </p:nvSpPr>
        <p:spPr>
          <a:xfrm>
            <a:off x="628650" y="3315494"/>
            <a:ext cx="7886700" cy="1371600"/>
          </a:xfrm>
          <a:prstGeom prst="rect">
            <a:avLst/>
          </a:prstGeom>
          <a:solidFill>
            <a:schemeClr val="bg1"/>
          </a:solidFill>
          <a:ln w="254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18288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indent="0">
              <a:buNone/>
            </a:pPr>
            <a:r>
              <a:rPr lang="en-US" sz="2400" dirty="0">
                <a:solidFill>
                  <a:prstClr val="black"/>
                </a:solidFill>
                <a:latin typeface="Times New Roman" panose="02020603050405020304" pitchFamily="18" charset="0"/>
                <a:cs typeface="Times New Roman" panose="02020603050405020304" pitchFamily="18" charset="0"/>
              </a:rPr>
              <a:t>Romans‬ ‭13:3‬ “For rulers are not a terror to good works, but to evil. Do you want to be unafraid of the authority? Do what is good, and you will have praise from the same.”</a:t>
            </a:r>
          </a:p>
        </p:txBody>
      </p:sp>
      <p:sp>
        <p:nvSpPr>
          <p:cNvPr id="6" name="Rectangle 5"/>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Disrespect and Disregard</a:t>
            </a:r>
          </a:p>
        </p:txBody>
      </p:sp>
      <p:sp>
        <p:nvSpPr>
          <p:cNvPr id="8" name="Sun 7"/>
          <p:cNvSpPr/>
          <p:nvPr/>
        </p:nvSpPr>
        <p:spPr>
          <a:xfrm>
            <a:off x="6781800" y="1784594"/>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7086600" y="2089394"/>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12</a:t>
            </a:r>
          </a:p>
        </p:txBody>
      </p:sp>
      <p:sp>
        <p:nvSpPr>
          <p:cNvPr id="2" name="Slide Number Placeholder 1"/>
          <p:cNvSpPr>
            <a:spLocks noGrp="1"/>
          </p:cNvSpPr>
          <p:nvPr>
            <p:ph type="sldNum" sz="quarter" idx="12"/>
          </p:nvPr>
        </p:nvSpPr>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131283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r>
              <a:rPr lang="en-US" sz="3200" b="1" dirty="0">
                <a:solidFill>
                  <a:schemeClr val="bg1"/>
                </a:solidFill>
              </a:rPr>
              <a:t>Disrespect for Laws</a:t>
            </a:r>
          </a:p>
          <a:p>
            <a:pPr lvl="1"/>
            <a:r>
              <a:rPr lang="en-US" sz="2800" b="1" dirty="0">
                <a:solidFill>
                  <a:schemeClr val="bg1"/>
                </a:solidFill>
              </a:rPr>
              <a:t>Illegal immigration</a:t>
            </a:r>
          </a:p>
        </p:txBody>
      </p:sp>
      <p:sp>
        <p:nvSpPr>
          <p:cNvPr id="4" name="Content Placeholder 3"/>
          <p:cNvSpPr txBox="1">
            <a:spLocks/>
          </p:cNvSpPr>
          <p:nvPr/>
        </p:nvSpPr>
        <p:spPr>
          <a:xfrm>
            <a:off x="628650" y="2892837"/>
            <a:ext cx="7886700" cy="2216914"/>
          </a:xfrm>
          <a:prstGeom prst="rect">
            <a:avLst/>
          </a:prstGeom>
          <a:solidFill>
            <a:schemeClr val="bg1"/>
          </a:solidFill>
          <a:ln w="254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indent="0">
              <a:buNone/>
            </a:pPr>
            <a:r>
              <a:rPr lang="en-US" sz="2400" dirty="0">
                <a:solidFill>
                  <a:prstClr val="black"/>
                </a:solidFill>
                <a:latin typeface="Times New Roman" panose="02020603050405020304" pitchFamily="18" charset="0"/>
                <a:cs typeface="Times New Roman" panose="02020603050405020304" pitchFamily="18" charset="0"/>
              </a:rPr>
              <a:t>Romans‬ </a:t>
            </a:r>
            <a:r>
              <a:rPr lang="en-US" sz="2400">
                <a:solidFill>
                  <a:prstClr val="black"/>
                </a:solidFill>
                <a:latin typeface="Times New Roman" panose="02020603050405020304" pitchFamily="18" charset="0"/>
                <a:cs typeface="Times New Roman" panose="02020603050405020304" pitchFamily="18" charset="0"/>
              </a:rPr>
              <a:t>‭13:1-2 </a:t>
            </a:r>
            <a:r>
              <a:rPr lang="en-US" sz="2400" dirty="0">
                <a:solidFill>
                  <a:prstClr val="black"/>
                </a:solidFill>
                <a:latin typeface="Times New Roman" panose="02020603050405020304" pitchFamily="18" charset="0"/>
                <a:cs typeface="Times New Roman" panose="02020603050405020304" pitchFamily="18" charset="0"/>
              </a:rPr>
              <a:t>“Let every soul be subject to the governing authorities. For there is no authority except from God, and the authorities that exist are appointed by God. Therefore whoever resists the authority resists the ordinance of God, and those who resist will bring judgment on themselves.”</a:t>
            </a:r>
          </a:p>
        </p:txBody>
      </p:sp>
      <p:sp>
        <p:nvSpPr>
          <p:cNvPr id="8" name="Rectangle 7"/>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Disrespect and Disregard</a:t>
            </a:r>
          </a:p>
        </p:txBody>
      </p:sp>
      <p:sp>
        <p:nvSpPr>
          <p:cNvPr id="6" name="Sun 5"/>
          <p:cNvSpPr/>
          <p:nvPr/>
        </p:nvSpPr>
        <p:spPr>
          <a:xfrm>
            <a:off x="323850" y="5338969"/>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628650" y="5643769"/>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W</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7</a:t>
            </a:r>
          </a:p>
        </p:txBody>
      </p:sp>
      <p:sp>
        <p:nvSpPr>
          <p:cNvPr id="2" name="Slide Number Placeholder 1"/>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419423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r>
              <a:rPr lang="en-US" sz="3200" b="1" dirty="0">
                <a:solidFill>
                  <a:schemeClr val="bg1"/>
                </a:solidFill>
              </a:rPr>
              <a:t>Disregard for Disabled or Elderly</a:t>
            </a:r>
          </a:p>
          <a:p>
            <a:pPr lvl="1"/>
            <a:r>
              <a:rPr lang="en-US" sz="2800" b="1" dirty="0">
                <a:solidFill>
                  <a:schemeClr val="bg1"/>
                </a:solidFill>
              </a:rPr>
              <a:t>Welfare Abuser (entitlement of the undeserving) </a:t>
            </a:r>
          </a:p>
          <a:p>
            <a:pPr lvl="1"/>
            <a:r>
              <a:rPr lang="en-US" sz="2800" b="1" dirty="0">
                <a:solidFill>
                  <a:schemeClr val="bg1"/>
                </a:solidFill>
              </a:rPr>
              <a:t>Lack of Compassion </a:t>
            </a:r>
          </a:p>
        </p:txBody>
      </p:sp>
      <p:sp>
        <p:nvSpPr>
          <p:cNvPr id="7" name="Rectangle 6"/>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Disrespect and Disregard</a:t>
            </a:r>
          </a:p>
        </p:txBody>
      </p:sp>
      <p:sp>
        <p:nvSpPr>
          <p:cNvPr id="5" name="Content Placeholder 3"/>
          <p:cNvSpPr txBox="1">
            <a:spLocks/>
          </p:cNvSpPr>
          <p:nvPr/>
        </p:nvSpPr>
        <p:spPr>
          <a:xfrm>
            <a:off x="628650" y="3772694"/>
            <a:ext cx="7886700" cy="1789906"/>
          </a:xfrm>
          <a:prstGeom prst="rect">
            <a:avLst/>
          </a:prstGeom>
          <a:solidFill>
            <a:schemeClr val="bg1"/>
          </a:solidFill>
          <a:ln w="254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18288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indent="0">
              <a:buNone/>
            </a:pPr>
            <a:r>
              <a:rPr lang="en-US" sz="2400" dirty="0">
                <a:solidFill>
                  <a:prstClr val="black"/>
                </a:solidFill>
                <a:latin typeface="Times New Roman" panose="02020603050405020304" pitchFamily="18" charset="0"/>
                <a:cs typeface="Times New Roman" panose="02020603050405020304" pitchFamily="18" charset="0"/>
              </a:rPr>
              <a:t>1 John 3:17 If anyone has material possessions and sees a brother or sister in need but has no pity on them, how can the love of God be in that person? 18 Dear children, let us not love with words or speech but with actions and in truth.</a:t>
            </a:r>
          </a:p>
        </p:txBody>
      </p:sp>
      <p:sp>
        <p:nvSpPr>
          <p:cNvPr id="6" name="Sun 5"/>
          <p:cNvSpPr/>
          <p:nvPr/>
        </p:nvSpPr>
        <p:spPr>
          <a:xfrm>
            <a:off x="7162800" y="2089914"/>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7467600" y="2394714"/>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4</a:t>
            </a:r>
          </a:p>
        </p:txBody>
      </p:sp>
      <p:sp>
        <p:nvSpPr>
          <p:cNvPr id="2" name="Slide Number Placeholder 1"/>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277995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r>
              <a:rPr lang="en-US" sz="3200" b="1" dirty="0">
                <a:solidFill>
                  <a:schemeClr val="bg1"/>
                </a:solidFill>
              </a:rPr>
              <a:t>Disrespect for property (or God’s Creation)</a:t>
            </a:r>
          </a:p>
          <a:p>
            <a:pPr lvl="1"/>
            <a:r>
              <a:rPr lang="en-US" sz="2800" b="1" dirty="0">
                <a:solidFill>
                  <a:schemeClr val="bg1"/>
                </a:solidFill>
              </a:rPr>
              <a:t>Lack of environmental concern  </a:t>
            </a:r>
          </a:p>
          <a:p>
            <a:pPr lvl="1"/>
            <a:endParaRPr lang="en-US" sz="2800" b="1" dirty="0">
              <a:solidFill>
                <a:schemeClr val="bg1"/>
              </a:solidFill>
            </a:endParaRPr>
          </a:p>
          <a:p>
            <a:pPr lvl="1"/>
            <a:endParaRPr lang="en-US" sz="2800" b="1" dirty="0">
              <a:solidFill>
                <a:schemeClr val="bg1"/>
              </a:solidFill>
            </a:endParaRPr>
          </a:p>
          <a:p>
            <a:pPr lvl="1"/>
            <a:endParaRPr lang="en-US" sz="2800" b="1" dirty="0">
              <a:solidFill>
                <a:schemeClr val="bg1"/>
              </a:solidFill>
            </a:endParaRPr>
          </a:p>
          <a:p>
            <a:pPr lvl="1"/>
            <a:endParaRPr lang="en-US" sz="2800" b="1" dirty="0">
              <a:solidFill>
                <a:schemeClr val="bg1"/>
              </a:solidFill>
            </a:endParaRPr>
          </a:p>
          <a:p>
            <a:pPr lvl="1"/>
            <a:r>
              <a:rPr lang="en-US" sz="2800" b="1" dirty="0">
                <a:solidFill>
                  <a:schemeClr val="bg1"/>
                </a:solidFill>
              </a:rPr>
              <a:t>Rallies, marches, and occupy movements that use violence and destruction.</a:t>
            </a:r>
          </a:p>
        </p:txBody>
      </p:sp>
      <p:sp>
        <p:nvSpPr>
          <p:cNvPr id="4" name="Rectangle 3"/>
          <p:cNvSpPr/>
          <p:nvPr/>
        </p:nvSpPr>
        <p:spPr>
          <a:xfrm>
            <a:off x="495300" y="2971800"/>
            <a:ext cx="8153400" cy="12954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a:solidFill>
                  <a:schemeClr val="tx1"/>
                </a:solidFill>
                <a:latin typeface="Times New Roman" panose="02020603050405020304" pitchFamily="18" charset="0"/>
                <a:cs typeface="Times New Roman" panose="02020603050405020304" pitchFamily="18" charset="0"/>
              </a:rPr>
              <a:t>Genesis 2:15 The Lord God took the man and put him in the Garden of Eden to work it and take care of it.</a:t>
            </a:r>
          </a:p>
        </p:txBody>
      </p:sp>
      <p:sp>
        <p:nvSpPr>
          <p:cNvPr id="8" name="Rectangle 7"/>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Disrespect and Disregard</a:t>
            </a:r>
          </a:p>
        </p:txBody>
      </p:sp>
      <p:sp>
        <p:nvSpPr>
          <p:cNvPr id="6" name="Sun 5"/>
          <p:cNvSpPr/>
          <p:nvPr/>
        </p:nvSpPr>
        <p:spPr>
          <a:xfrm>
            <a:off x="190500" y="533400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95300" y="563880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6</a:t>
            </a:r>
          </a:p>
        </p:txBody>
      </p:sp>
      <p:sp>
        <p:nvSpPr>
          <p:cNvPr id="2" name="Slide Number Placeholder 1"/>
          <p:cNvSpPr>
            <a:spLocks noGrp="1"/>
          </p:cNvSpPr>
          <p:nvPr>
            <p:ph type="sldNum" sz="quarter" idx="12"/>
          </p:nvPr>
        </p:nvSpPr>
        <p:spPr/>
        <p:txBody>
          <a:bodyPr/>
          <a:lstStyle/>
          <a:p>
            <a:fld id="{48F63A3B-78C7-47BE-AE5E-E10140E04643}" type="slidenum">
              <a:rPr lang="en-US" smtClean="0"/>
              <a:t>24</a:t>
            </a:fld>
            <a:endParaRPr lang="en-US" dirty="0"/>
          </a:p>
        </p:txBody>
      </p:sp>
    </p:spTree>
    <p:extLst>
      <p:ext uri="{BB962C8B-B14F-4D97-AF65-F5344CB8AC3E}">
        <p14:creationId xmlns:p14="http://schemas.microsoft.com/office/powerpoint/2010/main" val="299867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lnSpcReduction="10000"/>
          </a:bodyPr>
          <a:lstStyle/>
          <a:p>
            <a:pPr marL="0" indent="0">
              <a:buNone/>
            </a:pPr>
            <a:r>
              <a:rPr lang="en-US" b="1" dirty="0">
                <a:solidFill>
                  <a:schemeClr val="bg1"/>
                </a:solidFill>
              </a:rPr>
              <a:t>Example: Gender Equality</a:t>
            </a:r>
          </a:p>
          <a:p>
            <a:pPr marL="0" indent="0">
              <a:buNone/>
            </a:pPr>
            <a:endParaRPr lang="en-US" b="1" dirty="0">
              <a:solidFill>
                <a:schemeClr val="bg1"/>
              </a:solidFill>
            </a:endParaRPr>
          </a:p>
          <a:p>
            <a:pPr marL="0" indent="0">
              <a:buNone/>
            </a:pPr>
            <a:endParaRPr lang="en-US" b="1" dirty="0">
              <a:solidFill>
                <a:schemeClr val="bg1"/>
              </a:solidFill>
            </a:endParaRPr>
          </a:p>
          <a:p>
            <a:pPr marL="0" indent="0">
              <a:buNone/>
            </a:pPr>
            <a:endParaRPr lang="en-US" b="1" dirty="0">
              <a:solidFill>
                <a:schemeClr val="bg1"/>
              </a:solidFill>
            </a:endParaRPr>
          </a:p>
          <a:p>
            <a:pPr marL="0" indent="0">
              <a:buNone/>
            </a:pPr>
            <a:endParaRPr lang="en-US" b="1" dirty="0">
              <a:solidFill>
                <a:schemeClr val="bg1"/>
              </a:solidFill>
            </a:endParaRPr>
          </a:p>
          <a:p>
            <a:pPr marL="0" indent="0">
              <a:buNone/>
            </a:pPr>
            <a:endParaRPr lang="en-US" b="1" dirty="0">
              <a:solidFill>
                <a:schemeClr val="bg1"/>
              </a:solidFill>
            </a:endParaRPr>
          </a:p>
          <a:p>
            <a:r>
              <a:rPr lang="en-US" sz="3200" b="1" dirty="0">
                <a:solidFill>
                  <a:schemeClr val="bg1"/>
                </a:solidFill>
              </a:rPr>
              <a:t>If the apostle Paul didn’t have an issue working with a man or a woman, why should we?</a:t>
            </a:r>
            <a:endParaRPr lang="en-US" b="1" dirty="0">
              <a:solidFill>
                <a:schemeClr val="bg1"/>
              </a:solidFill>
            </a:endParaRPr>
          </a:p>
        </p:txBody>
      </p:sp>
      <p:sp>
        <p:nvSpPr>
          <p:cNvPr id="4" name="Rectangle 3"/>
          <p:cNvSpPr/>
          <p:nvPr/>
        </p:nvSpPr>
        <p:spPr>
          <a:xfrm>
            <a:off x="533400" y="2362200"/>
            <a:ext cx="8153400" cy="2133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dirty="0">
                <a:solidFill>
                  <a:schemeClr val="tx1"/>
                </a:solidFill>
                <a:latin typeface="Times New Roman" panose="02020603050405020304" pitchFamily="18" charset="0"/>
                <a:cs typeface="Times New Roman" panose="02020603050405020304" pitchFamily="18" charset="0"/>
              </a:rPr>
              <a:t>Acts 18:2 There he met a Jew named Aquila, a native of Pontus, who had recently come from Italy with his wife Priscilla, because Claudius had ordered all Jews to leave Rome. Paul went to see them, 3 and </a:t>
            </a:r>
            <a:r>
              <a:rPr lang="en-US" sz="2400" b="1" dirty="0">
                <a:solidFill>
                  <a:schemeClr val="tx1"/>
                </a:solidFill>
                <a:latin typeface="Times New Roman" panose="02020603050405020304" pitchFamily="18" charset="0"/>
                <a:cs typeface="Times New Roman" panose="02020603050405020304" pitchFamily="18" charset="0"/>
              </a:rPr>
              <a:t>because he was a tentmaker as they were, he stayed and worked with them. </a:t>
            </a:r>
          </a:p>
        </p:txBody>
      </p:sp>
      <p:sp>
        <p:nvSpPr>
          <p:cNvPr id="8" name="Rectangle 7"/>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The Bible addresses all issues of equality and respect</a:t>
            </a:r>
          </a:p>
        </p:txBody>
      </p:sp>
      <p:sp>
        <p:nvSpPr>
          <p:cNvPr id="7" name="Sun 6"/>
          <p:cNvSpPr/>
          <p:nvPr/>
        </p:nvSpPr>
        <p:spPr>
          <a:xfrm>
            <a:off x="7543800" y="5155588"/>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7848600" y="5460388"/>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19</a:t>
            </a:r>
          </a:p>
        </p:txBody>
      </p:sp>
      <p:sp>
        <p:nvSpPr>
          <p:cNvPr id="2" name="Slide Number Placeholder 1"/>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153064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What causes these problems?</a:t>
            </a:r>
          </a:p>
        </p:txBody>
      </p:sp>
      <p:sp>
        <p:nvSpPr>
          <p:cNvPr id="5" name="Rectangle 4"/>
          <p:cNvSpPr/>
          <p:nvPr/>
        </p:nvSpPr>
        <p:spPr>
          <a:xfrm>
            <a:off x="628650" y="2286000"/>
            <a:ext cx="7886700" cy="3962400"/>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870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The Devaluing of Human Life.</a:t>
            </a:r>
          </a:p>
          <a:p>
            <a:pPr marL="102870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Disregard for Another's Rights and Possessions.</a:t>
            </a:r>
          </a:p>
          <a:p>
            <a:pPr marL="102870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Partiality of Beliefs (prejudices) </a:t>
            </a:r>
          </a:p>
        </p:txBody>
      </p:sp>
      <p:sp>
        <p:nvSpPr>
          <p:cNvPr id="2" name="Slide Number Placeholder 1"/>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103566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8650" y="2286000"/>
            <a:ext cx="7886700" cy="3962400"/>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a:r>
              <a:rPr lang="en-US" sz="4000" b="1" dirty="0">
                <a:solidFill>
                  <a:srgbClr val="002060"/>
                </a:solidFill>
              </a:rPr>
              <a:t>Which would include:</a:t>
            </a:r>
          </a:p>
          <a:p>
            <a:pPr marL="2114550" indent="-742950">
              <a:buFont typeface="+mj-lt"/>
              <a:buAutoNum type="arabicPeriod"/>
            </a:pPr>
            <a:r>
              <a:rPr lang="en-US" sz="4000" b="1" dirty="0">
                <a:solidFill>
                  <a:srgbClr val="002060"/>
                </a:solidFill>
              </a:rPr>
              <a:t>Racial</a:t>
            </a:r>
          </a:p>
          <a:p>
            <a:pPr marL="2114550" indent="-742950">
              <a:buFont typeface="+mj-lt"/>
              <a:buAutoNum type="arabicPeriod"/>
            </a:pPr>
            <a:r>
              <a:rPr lang="en-US" sz="4000" b="1" dirty="0">
                <a:solidFill>
                  <a:srgbClr val="002060"/>
                </a:solidFill>
              </a:rPr>
              <a:t>Social (class)</a:t>
            </a:r>
          </a:p>
          <a:p>
            <a:pPr marL="2114550" indent="-742950">
              <a:buFont typeface="+mj-lt"/>
              <a:buAutoNum type="arabicPeriod"/>
            </a:pPr>
            <a:r>
              <a:rPr lang="en-US" sz="4000" b="1" dirty="0">
                <a:solidFill>
                  <a:srgbClr val="002060"/>
                </a:solidFill>
              </a:rPr>
              <a:t>Political</a:t>
            </a:r>
          </a:p>
          <a:p>
            <a:pPr marL="2114550" indent="-742950">
              <a:buFont typeface="+mj-lt"/>
              <a:buAutoNum type="arabicPeriod"/>
            </a:pPr>
            <a:r>
              <a:rPr lang="en-US" sz="4000" b="1" dirty="0">
                <a:solidFill>
                  <a:srgbClr val="002060"/>
                </a:solidFill>
              </a:rPr>
              <a:t>Religious</a:t>
            </a:r>
          </a:p>
        </p:txBody>
      </p:sp>
      <p:sp>
        <p:nvSpPr>
          <p:cNvPr id="2" name="Title 1"/>
          <p:cNvSpPr>
            <a:spLocks noGrp="1"/>
          </p:cNvSpPr>
          <p:nvPr>
            <p:ph type="title"/>
          </p:nvPr>
        </p:nvSpPr>
        <p:spPr/>
        <p:txBody>
          <a:bodyPr/>
          <a:lstStyle/>
          <a:p>
            <a:r>
              <a:rPr lang="en-US" dirty="0"/>
              <a:t>Prejudices</a:t>
            </a:r>
          </a:p>
        </p:txBody>
      </p:sp>
      <p:sp>
        <p:nvSpPr>
          <p:cNvPr id="6" name="Rectangle 5"/>
          <p:cNvSpPr/>
          <p:nvPr/>
        </p:nvSpPr>
        <p:spPr>
          <a:xfrm>
            <a:off x="647700" y="381000"/>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Partialities and Prejudices</a:t>
            </a:r>
          </a:p>
        </p:txBody>
      </p:sp>
      <p:sp>
        <p:nvSpPr>
          <p:cNvPr id="7" name="Sun 6"/>
          <p:cNvSpPr/>
          <p:nvPr/>
        </p:nvSpPr>
        <p:spPr>
          <a:xfrm>
            <a:off x="6400800" y="1584326"/>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6705600" y="1889126"/>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C</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16</a:t>
            </a:r>
          </a:p>
        </p:txBody>
      </p:sp>
      <p:sp>
        <p:nvSpPr>
          <p:cNvPr id="3" name="Slide Number Placeholder 2"/>
          <p:cNvSpPr>
            <a:spLocks noGrp="1"/>
          </p:cNvSpPr>
          <p:nvPr>
            <p:ph type="sldNum" sz="quarter" idx="12"/>
          </p:nvPr>
        </p:nvSpPr>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153883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66750" y="399440"/>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Laying Partialities aside for Christ’s cause</a:t>
            </a:r>
          </a:p>
        </p:txBody>
      </p:sp>
      <p:sp>
        <p:nvSpPr>
          <p:cNvPr id="4" name="Rectangle 3"/>
          <p:cNvSpPr/>
          <p:nvPr/>
        </p:nvSpPr>
        <p:spPr>
          <a:xfrm>
            <a:off x="533400" y="2133600"/>
            <a:ext cx="8153400" cy="33528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800" dirty="0">
                <a:solidFill>
                  <a:schemeClr val="tx1"/>
                </a:solidFill>
                <a:latin typeface="Times New Roman" panose="02020603050405020304" pitchFamily="18" charset="0"/>
                <a:cs typeface="Times New Roman" panose="02020603050405020304" pitchFamily="18" charset="0"/>
              </a:rPr>
              <a:t>Matthew 10:2 These are the names of the twelve apostles: first, Simon (who is called Peter) and his brother Andrew; James son of Zebedee, and his brother John; 3 Philip and Bartholomew; Thomas and Matthew the tax collector; James son of </a:t>
            </a:r>
            <a:r>
              <a:rPr lang="en-US" sz="2800" dirty="0" err="1">
                <a:solidFill>
                  <a:schemeClr val="tx1"/>
                </a:solidFill>
                <a:latin typeface="Times New Roman" panose="02020603050405020304" pitchFamily="18" charset="0"/>
                <a:cs typeface="Times New Roman" panose="02020603050405020304" pitchFamily="18" charset="0"/>
              </a:rPr>
              <a:t>Alphaeus</a:t>
            </a:r>
            <a:r>
              <a:rPr lang="en-US" sz="2800" dirty="0">
                <a:solidFill>
                  <a:schemeClr val="tx1"/>
                </a:solidFill>
                <a:latin typeface="Times New Roman" panose="02020603050405020304" pitchFamily="18" charset="0"/>
                <a:cs typeface="Times New Roman" panose="02020603050405020304" pitchFamily="18" charset="0"/>
              </a:rPr>
              <a:t>, and Thaddaeus; 4 Simon the Zealot and Judas Iscariot, who betrayed him.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 name="Sun 4"/>
          <p:cNvSpPr/>
          <p:nvPr/>
        </p:nvSpPr>
        <p:spPr>
          <a:xfrm>
            <a:off x="6781800" y="510540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7086600" y="541020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2</a:t>
            </a:r>
          </a:p>
        </p:txBody>
      </p:sp>
      <p:sp>
        <p:nvSpPr>
          <p:cNvPr id="2" name="Slide Number Placeholder 1"/>
          <p:cNvSpPr>
            <a:spLocks noGrp="1"/>
          </p:cNvSpPr>
          <p:nvPr>
            <p:ph type="sldNum" sz="quarter" idx="12"/>
          </p:nvPr>
        </p:nvSpPr>
        <p:spPr/>
        <p:txBody>
          <a:bodyPr/>
          <a:lstStyle/>
          <a:p>
            <a:fld id="{48F63A3B-78C7-47BE-AE5E-E10140E04643}" type="slidenum">
              <a:rPr lang="en-US" smtClean="0"/>
              <a:t>28</a:t>
            </a:fld>
            <a:endParaRPr lang="en-US" dirty="0"/>
          </a:p>
        </p:txBody>
      </p:sp>
    </p:spTree>
    <p:extLst>
      <p:ext uri="{BB962C8B-B14F-4D97-AF65-F5344CB8AC3E}">
        <p14:creationId xmlns:p14="http://schemas.microsoft.com/office/powerpoint/2010/main" val="85399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3400" y="2133600"/>
            <a:ext cx="8153400" cy="33528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800" dirty="0">
                <a:solidFill>
                  <a:schemeClr val="tx1"/>
                </a:solidFill>
                <a:latin typeface="Times New Roman" panose="02020603050405020304" pitchFamily="18" charset="0"/>
                <a:cs typeface="Times New Roman" panose="02020603050405020304" pitchFamily="18" charset="0"/>
              </a:rPr>
              <a:t>Matthew 10:2 These are the names of the twelve apostles: first, Simon (who is called Peter) and his brother Andrew; James son of Zebedee, and his brother John; 3 Philip and Bartholomew; Thomas and Matthew the tax collector; James son of </a:t>
            </a:r>
            <a:r>
              <a:rPr lang="en-US" sz="2800" dirty="0" err="1">
                <a:solidFill>
                  <a:schemeClr val="tx1"/>
                </a:solidFill>
                <a:latin typeface="Times New Roman" panose="02020603050405020304" pitchFamily="18" charset="0"/>
                <a:cs typeface="Times New Roman" panose="02020603050405020304" pitchFamily="18" charset="0"/>
              </a:rPr>
              <a:t>Alphaeus</a:t>
            </a:r>
            <a:r>
              <a:rPr lang="en-US" sz="2800" dirty="0">
                <a:solidFill>
                  <a:schemeClr val="tx1"/>
                </a:solidFill>
                <a:latin typeface="Times New Roman" panose="02020603050405020304" pitchFamily="18" charset="0"/>
                <a:cs typeface="Times New Roman" panose="02020603050405020304" pitchFamily="18" charset="0"/>
              </a:rPr>
              <a:t>, and Thaddaeus; 4</a:t>
            </a:r>
            <a:r>
              <a:rPr lang="en-US" sz="2800" dirty="0">
                <a:solidFill>
                  <a:srgbClr val="FF0000"/>
                </a:solidFill>
                <a:latin typeface="Times New Roman" panose="02020603050405020304" pitchFamily="18" charset="0"/>
                <a:cs typeface="Times New Roman" panose="02020603050405020304" pitchFamily="18" charset="0"/>
              </a:rPr>
              <a:t> </a:t>
            </a:r>
            <a:r>
              <a:rPr lang="en-US" sz="2800" u="sng" dirty="0">
                <a:solidFill>
                  <a:srgbClr val="FF0000"/>
                </a:solidFill>
                <a:latin typeface="Times New Roman" panose="02020603050405020304" pitchFamily="18" charset="0"/>
                <a:cs typeface="Times New Roman" panose="02020603050405020304" pitchFamily="18" charset="0"/>
              </a:rPr>
              <a:t>Simon the Zealot </a:t>
            </a:r>
            <a:r>
              <a:rPr lang="en-US" sz="2800" dirty="0">
                <a:solidFill>
                  <a:schemeClr val="tx1"/>
                </a:solidFill>
                <a:latin typeface="Times New Roman" panose="02020603050405020304" pitchFamily="18" charset="0"/>
                <a:cs typeface="Times New Roman" panose="02020603050405020304" pitchFamily="18" charset="0"/>
              </a:rPr>
              <a:t>and Judas Iscariot, who betrayed him.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Content Placeholder 2"/>
          <p:cNvSpPr>
            <a:spLocks noGrp="1"/>
          </p:cNvSpPr>
          <p:nvPr>
            <p:ph idx="1"/>
          </p:nvPr>
        </p:nvSpPr>
        <p:spPr>
          <a:xfrm>
            <a:off x="628650" y="5634037"/>
            <a:ext cx="7886700" cy="919163"/>
          </a:xfrm>
        </p:spPr>
        <p:txBody>
          <a:bodyPr>
            <a:noAutofit/>
          </a:bodyPr>
          <a:lstStyle/>
          <a:p>
            <a:r>
              <a:rPr lang="en-US" sz="2400" b="1" dirty="0">
                <a:solidFill>
                  <a:schemeClr val="bg1"/>
                </a:solidFill>
              </a:rPr>
              <a:t>The Zealots objected to Roman rule and violently sought to eliminate it by targeting Romans </a:t>
            </a:r>
            <a:r>
              <a:rPr lang="en-US" sz="2400" b="1">
                <a:solidFill>
                  <a:schemeClr val="bg1"/>
                </a:solidFill>
              </a:rPr>
              <a:t>and Roman </a:t>
            </a:r>
            <a:r>
              <a:rPr lang="en-US" sz="2400" b="1" dirty="0">
                <a:solidFill>
                  <a:schemeClr val="bg1"/>
                </a:solidFill>
              </a:rPr>
              <a:t>supporters.</a:t>
            </a:r>
          </a:p>
        </p:txBody>
      </p:sp>
      <p:sp>
        <p:nvSpPr>
          <p:cNvPr id="11" name="Rectangle 10"/>
          <p:cNvSpPr/>
          <p:nvPr/>
        </p:nvSpPr>
        <p:spPr>
          <a:xfrm>
            <a:off x="666750" y="399440"/>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Laying Partialities aside for Christ’s cause</a:t>
            </a:r>
          </a:p>
        </p:txBody>
      </p:sp>
      <p:sp>
        <p:nvSpPr>
          <p:cNvPr id="9" name="Sun 8"/>
          <p:cNvSpPr/>
          <p:nvPr/>
        </p:nvSpPr>
        <p:spPr>
          <a:xfrm>
            <a:off x="180242" y="812801"/>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485042" y="1117601"/>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11</a:t>
            </a:r>
          </a:p>
        </p:txBody>
      </p:sp>
      <p:sp>
        <p:nvSpPr>
          <p:cNvPr id="2" name="Slide Number Placeholder 1"/>
          <p:cNvSpPr>
            <a:spLocks noGrp="1"/>
          </p:cNvSpPr>
          <p:nvPr>
            <p:ph type="sldNum" sz="quarter" idx="12"/>
          </p:nvPr>
        </p:nvSpPr>
        <p:spPr/>
        <p:txBody>
          <a:bodyPr/>
          <a:lstStyle/>
          <a:p>
            <a:fld id="{48F63A3B-78C7-47BE-AE5E-E10140E04643}" type="slidenum">
              <a:rPr lang="en-US" smtClean="0"/>
              <a:t>29</a:t>
            </a:fld>
            <a:endParaRPr lang="en-US" dirty="0"/>
          </a:p>
        </p:txBody>
      </p:sp>
    </p:spTree>
    <p:extLst>
      <p:ext uri="{BB962C8B-B14F-4D97-AF65-F5344CB8AC3E}">
        <p14:creationId xmlns:p14="http://schemas.microsoft.com/office/powerpoint/2010/main" val="19614178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Issues that Divide US</a:t>
            </a:r>
          </a:p>
        </p:txBody>
      </p:sp>
      <p:sp>
        <p:nvSpPr>
          <p:cNvPr id="5" name="Rectangle 4"/>
          <p:cNvSpPr/>
          <p:nvPr/>
        </p:nvSpPr>
        <p:spPr>
          <a:xfrm>
            <a:off x="3886200" y="1447800"/>
            <a:ext cx="4343400" cy="1066800"/>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rgbClr val="002060"/>
                </a:solidFill>
                <a:latin typeface="Script MT Bold" panose="03040602040607080904" pitchFamily="66" charset="0"/>
              </a:rPr>
              <a:t>Political Affiliation</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70430" y="2754313"/>
            <a:ext cx="5603140" cy="3657600"/>
          </a:xfrm>
          <a:prstGeom prst="rect">
            <a:avLst/>
          </a:prstGeom>
          <a:ln>
            <a:solidFill>
              <a:schemeClr val="bg1"/>
            </a:solidFill>
          </a:ln>
        </p:spPr>
      </p:pic>
      <p:sp>
        <p:nvSpPr>
          <p:cNvPr id="7" name="Sun 6"/>
          <p:cNvSpPr/>
          <p:nvPr/>
        </p:nvSpPr>
        <p:spPr>
          <a:xfrm>
            <a:off x="323850" y="289560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628650" y="320040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14</a:t>
            </a:r>
          </a:p>
        </p:txBody>
      </p:sp>
      <p:sp>
        <p:nvSpPr>
          <p:cNvPr id="2" name="Slide Number Placeholder 1"/>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11158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5634037"/>
            <a:ext cx="7886700" cy="919163"/>
          </a:xfrm>
        </p:spPr>
        <p:txBody>
          <a:bodyPr>
            <a:noAutofit/>
          </a:bodyPr>
          <a:lstStyle/>
          <a:p>
            <a:r>
              <a:rPr lang="en-US" b="1" dirty="0">
                <a:solidFill>
                  <a:schemeClr val="bg1"/>
                </a:solidFill>
              </a:rPr>
              <a:t>What a wonderful example how Christ can change lives and use anyone to spread the Gospel!</a:t>
            </a:r>
          </a:p>
        </p:txBody>
      </p:sp>
      <p:sp>
        <p:nvSpPr>
          <p:cNvPr id="4" name="Rectangle 3"/>
          <p:cNvSpPr/>
          <p:nvPr/>
        </p:nvSpPr>
        <p:spPr>
          <a:xfrm>
            <a:off x="533400" y="2133600"/>
            <a:ext cx="8153400" cy="33528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800" dirty="0">
                <a:solidFill>
                  <a:schemeClr val="tx1"/>
                </a:solidFill>
                <a:latin typeface="Times New Roman" panose="02020603050405020304" pitchFamily="18" charset="0"/>
                <a:cs typeface="Times New Roman" panose="02020603050405020304" pitchFamily="18" charset="0"/>
              </a:rPr>
              <a:t>Matthew 10:2 These are the names of the twelve apostles: first, Simon (who is called Peter) and his brother Andrew; James son of Zebedee, and his brother John; 3 Philip and Bartholomew; Thomas and </a:t>
            </a:r>
            <a:r>
              <a:rPr lang="en-US" sz="2800" u="sng" dirty="0">
                <a:solidFill>
                  <a:srgbClr val="FF0000"/>
                </a:solidFill>
                <a:latin typeface="Times New Roman" panose="02020603050405020304" pitchFamily="18" charset="0"/>
                <a:cs typeface="Times New Roman" panose="02020603050405020304" pitchFamily="18" charset="0"/>
              </a:rPr>
              <a:t>Matthew the tax collector</a:t>
            </a:r>
            <a:r>
              <a:rPr lang="en-US" sz="2800" dirty="0">
                <a:solidFill>
                  <a:schemeClr val="tx1"/>
                </a:solidFill>
                <a:latin typeface="Times New Roman" panose="02020603050405020304" pitchFamily="18" charset="0"/>
                <a:cs typeface="Times New Roman" panose="02020603050405020304" pitchFamily="18" charset="0"/>
              </a:rPr>
              <a:t>; James son of </a:t>
            </a:r>
            <a:r>
              <a:rPr lang="en-US" sz="2800" dirty="0" err="1">
                <a:solidFill>
                  <a:schemeClr val="tx1"/>
                </a:solidFill>
                <a:latin typeface="Times New Roman" panose="02020603050405020304" pitchFamily="18" charset="0"/>
                <a:cs typeface="Times New Roman" panose="02020603050405020304" pitchFamily="18" charset="0"/>
              </a:rPr>
              <a:t>Alphaeus</a:t>
            </a:r>
            <a:r>
              <a:rPr lang="en-US" sz="2800" dirty="0">
                <a:solidFill>
                  <a:schemeClr val="tx1"/>
                </a:solidFill>
                <a:latin typeface="Times New Roman" panose="02020603050405020304" pitchFamily="18" charset="0"/>
                <a:cs typeface="Times New Roman" panose="02020603050405020304" pitchFamily="18" charset="0"/>
              </a:rPr>
              <a:t>, and Thaddaeus; 4 Simon the Zealot and Judas Iscariot, who betrayed him.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666750" y="399440"/>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Laying Partialities aside for Christ’s cause</a:t>
            </a:r>
          </a:p>
        </p:txBody>
      </p:sp>
      <p:sp>
        <p:nvSpPr>
          <p:cNvPr id="7" name="Sun 6"/>
          <p:cNvSpPr/>
          <p:nvPr/>
        </p:nvSpPr>
        <p:spPr>
          <a:xfrm>
            <a:off x="7543800" y="1043782"/>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7848600" y="1348582"/>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a:t>
            </a:r>
          </a:p>
        </p:txBody>
      </p:sp>
      <p:sp>
        <p:nvSpPr>
          <p:cNvPr id="2" name="Slide Number Placeholder 1"/>
          <p:cNvSpPr>
            <a:spLocks noGrp="1"/>
          </p:cNvSpPr>
          <p:nvPr>
            <p:ph type="sldNum" sz="quarter" idx="12"/>
          </p:nvPr>
        </p:nvSpPr>
        <p:spPr/>
        <p:txBody>
          <a:bodyPr/>
          <a:lstStyle/>
          <a:p>
            <a:fld id="{48F63A3B-78C7-47BE-AE5E-E10140E04643}" type="slidenum">
              <a:rPr lang="en-US" smtClean="0"/>
              <a:t>30</a:t>
            </a:fld>
            <a:endParaRPr lang="en-US" dirty="0"/>
          </a:p>
        </p:txBody>
      </p:sp>
    </p:spTree>
    <p:extLst>
      <p:ext uri="{BB962C8B-B14F-4D97-AF65-F5344CB8AC3E}">
        <p14:creationId xmlns:p14="http://schemas.microsoft.com/office/powerpoint/2010/main" val="315360299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tx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r>
              <a:rPr lang="en-US" b="1" dirty="0">
                <a:solidFill>
                  <a:schemeClr val="bg1"/>
                </a:solidFill>
              </a:rPr>
              <a:t>We could have unity if all had the same standard.</a:t>
            </a:r>
          </a:p>
        </p:txBody>
      </p:sp>
      <p:sp>
        <p:nvSpPr>
          <p:cNvPr id="4" name="Rectangle 3"/>
          <p:cNvSpPr/>
          <p:nvPr/>
        </p:nvSpPr>
        <p:spPr>
          <a:xfrm>
            <a:off x="660973" y="396163"/>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Conclusion</a:t>
            </a:r>
          </a:p>
        </p:txBody>
      </p:sp>
      <p:sp>
        <p:nvSpPr>
          <p:cNvPr id="8" name="Rectangle 7"/>
          <p:cNvSpPr/>
          <p:nvPr/>
        </p:nvSpPr>
        <p:spPr>
          <a:xfrm>
            <a:off x="533400" y="2362200"/>
            <a:ext cx="8153400" cy="402373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a:r>
              <a:rPr lang="en-US" sz="2400" b="1" dirty="0">
                <a:solidFill>
                  <a:schemeClr val="tx1"/>
                </a:solidFill>
                <a:latin typeface="Times New Roman" panose="02020603050405020304" pitchFamily="18" charset="0"/>
                <a:cs typeface="Times New Roman" panose="02020603050405020304" pitchFamily="18" charset="0"/>
              </a:rPr>
              <a:t>Respecting People in Authority</a:t>
            </a:r>
          </a:p>
          <a:p>
            <a:pPr marL="233363"/>
            <a:r>
              <a:rPr lang="en-US" sz="2400" dirty="0">
                <a:solidFill>
                  <a:schemeClr val="tx1"/>
                </a:solidFill>
                <a:latin typeface="Times New Roman" panose="02020603050405020304" pitchFamily="18" charset="0"/>
                <a:cs typeface="Times New Roman" panose="02020603050405020304" pitchFamily="18" charset="0"/>
              </a:rPr>
              <a:t>1 Peter 2:13 For the Lord’s sake, submit to all human authority—whether the king as head of state, 14 or the officials he has appointed. For the king has sent them to punish those who do wrong and to honor those who do right. 15 It is God’s will that your honorable lives should silence those ignorant people who make foolish accusations against you. 16 For you are free, yet you are God’s slaves, so don’t use your freedom as an excuse to do evil. 17</a:t>
            </a:r>
            <a:r>
              <a:rPr lang="en-US" sz="2400" b="1" dirty="0">
                <a:solidFill>
                  <a:schemeClr val="tx1"/>
                </a:solidFill>
                <a:latin typeface="Times New Roman" panose="02020603050405020304" pitchFamily="18" charset="0"/>
                <a:cs typeface="Times New Roman" panose="02020603050405020304" pitchFamily="18" charset="0"/>
              </a:rPr>
              <a:t> Respect everyone, and love the family of believers. Fear God, and respect the king.</a:t>
            </a:r>
          </a:p>
        </p:txBody>
      </p:sp>
      <p:sp>
        <p:nvSpPr>
          <p:cNvPr id="10" name="Sun 9"/>
          <p:cNvSpPr/>
          <p:nvPr/>
        </p:nvSpPr>
        <p:spPr>
          <a:xfrm>
            <a:off x="7086600" y="407161"/>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391400" y="711961"/>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5</a:t>
            </a:r>
          </a:p>
        </p:txBody>
      </p:sp>
      <p:sp>
        <p:nvSpPr>
          <p:cNvPr id="2" name="Slide Number Placeholder 1"/>
          <p:cNvSpPr>
            <a:spLocks noGrp="1"/>
          </p:cNvSpPr>
          <p:nvPr>
            <p:ph type="sldNum" sz="quarter" idx="12"/>
          </p:nvPr>
        </p:nvSpPr>
        <p:spPr/>
        <p:txBody>
          <a:bodyPr/>
          <a:lstStyle/>
          <a:p>
            <a:fld id="{48F63A3B-78C7-47BE-AE5E-E10140E04643}" type="slidenum">
              <a:rPr lang="en-US" smtClean="0"/>
              <a:t>31</a:t>
            </a:fld>
            <a:endParaRPr lang="en-US" dirty="0"/>
          </a:p>
        </p:txBody>
      </p:sp>
    </p:spTree>
    <p:extLst>
      <p:ext uri="{BB962C8B-B14F-4D97-AF65-F5344CB8AC3E}">
        <p14:creationId xmlns:p14="http://schemas.microsoft.com/office/powerpoint/2010/main" val="172616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tx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5300" y="3104012"/>
            <a:ext cx="8153400" cy="123938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lvl="0"/>
            <a:r>
              <a:rPr lang="en-US" sz="2400" dirty="0">
                <a:solidFill>
                  <a:prstClr val="black"/>
                </a:solidFill>
                <a:latin typeface="Times New Roman" panose="02020603050405020304" pitchFamily="18" charset="0"/>
                <a:cs typeface="Times New Roman" panose="02020603050405020304" pitchFamily="18" charset="0"/>
              </a:rPr>
              <a:t>Matthew 5:6 Blessed are those who hunger and thirst for righteousness, for they will be filled.</a:t>
            </a:r>
            <a:endPar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a:xfrm>
            <a:off x="628650" y="1958691"/>
            <a:ext cx="5362085" cy="4218272"/>
          </a:xfrm>
        </p:spPr>
        <p:txBody>
          <a:bodyPr>
            <a:normAutofit/>
          </a:bodyPr>
          <a:lstStyle/>
          <a:p>
            <a:r>
              <a:rPr lang="en-US" sz="3600" b="1" dirty="0">
                <a:solidFill>
                  <a:schemeClr val="bg1"/>
                </a:solidFill>
              </a:rPr>
              <a:t>As Christians, we have the greatest cause.</a:t>
            </a:r>
          </a:p>
        </p:txBody>
      </p:sp>
      <p:sp>
        <p:nvSpPr>
          <p:cNvPr id="4" name="Rectangle 3"/>
          <p:cNvSpPr/>
          <p:nvPr/>
        </p:nvSpPr>
        <p:spPr>
          <a:xfrm>
            <a:off x="690281" y="396163"/>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Conclusion</a:t>
            </a:r>
          </a:p>
        </p:txBody>
      </p:sp>
      <p:sp>
        <p:nvSpPr>
          <p:cNvPr id="5" name="Teardrop 4"/>
          <p:cNvSpPr/>
          <p:nvPr/>
        </p:nvSpPr>
        <p:spPr>
          <a:xfrm rot="13474920">
            <a:off x="6784077" y="1445523"/>
            <a:ext cx="1828800" cy="1828800"/>
          </a:xfrm>
          <a:prstGeom prst="teardrop">
            <a:avLst>
              <a:gd name="adj" fmla="val 10498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Sun 5"/>
          <p:cNvSpPr/>
          <p:nvPr/>
        </p:nvSpPr>
        <p:spPr>
          <a:xfrm>
            <a:off x="6992021" y="1605543"/>
            <a:ext cx="1508760" cy="150876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6976781" y="1895103"/>
            <a:ext cx="1600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Puzzle Answer</a:t>
            </a:r>
          </a:p>
        </p:txBody>
      </p:sp>
      <p:sp>
        <p:nvSpPr>
          <p:cNvPr id="9" name="Rectangle 8"/>
          <p:cNvSpPr/>
          <p:nvPr/>
        </p:nvSpPr>
        <p:spPr>
          <a:xfrm>
            <a:off x="495300" y="4580365"/>
            <a:ext cx="8153400" cy="174423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lvl="0"/>
            <a:r>
              <a:rPr lang="en-US" sz="2400" dirty="0">
                <a:solidFill>
                  <a:prstClr val="black"/>
                </a:solidFill>
                <a:latin typeface="Times New Roman" panose="02020603050405020304" pitchFamily="18" charset="0"/>
                <a:cs typeface="Times New Roman" panose="02020603050405020304" pitchFamily="18" charset="0"/>
              </a:rPr>
              <a:t>Matthew 5:13 “You are the salt of the earth. But if the salt loses its saltiness, how can it be made salty again? It is no longer good for anything, except to be thrown out and trampled underfoot.</a:t>
            </a:r>
            <a:endPar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t>32</a:t>
            </a:fld>
            <a:endParaRPr lang="en-US" dirty="0"/>
          </a:p>
        </p:txBody>
      </p:sp>
    </p:spTree>
    <p:extLst>
      <p:ext uri="{BB962C8B-B14F-4D97-AF65-F5344CB8AC3E}">
        <p14:creationId xmlns:p14="http://schemas.microsoft.com/office/powerpoint/2010/main" val="215390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p:txBody>
          <a:bodyPr/>
          <a:lstStyle/>
          <a:p>
            <a:endParaRPr lang="en-US" altLang="en-US" smtClean="0"/>
          </a:p>
        </p:txBody>
      </p:sp>
      <p:sp>
        <p:nvSpPr>
          <p:cNvPr id="39939" name="Subtitle 2"/>
          <p:cNvSpPr>
            <a:spLocks noGrp="1"/>
          </p:cNvSpPr>
          <p:nvPr>
            <p:ph type="subTitle" idx="1"/>
          </p:nvPr>
        </p:nvSpPr>
        <p:spPr/>
        <p:txBody>
          <a:bodyPr/>
          <a:lstStyle/>
          <a:p>
            <a:endParaRPr lang="en-US" altLang="en-US" smtClean="0"/>
          </a:p>
        </p:txBody>
      </p:sp>
    </p:spTree>
    <p:extLst>
      <p:ext uri="{BB962C8B-B14F-4D97-AF65-F5344CB8AC3E}">
        <p14:creationId xmlns:p14="http://schemas.microsoft.com/office/powerpoint/2010/main" val="2017134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altLang="en-US" smtClean="0"/>
          </a:p>
        </p:txBody>
      </p:sp>
      <p:sp>
        <p:nvSpPr>
          <p:cNvPr id="40963" name="Content Placeholder 2"/>
          <p:cNvSpPr>
            <a:spLocks noGrp="1"/>
          </p:cNvSpPr>
          <p:nvPr>
            <p:ph idx="1"/>
          </p:nvPr>
        </p:nvSpPr>
        <p:spPr/>
        <p:txBody>
          <a:bodyPr/>
          <a:lstStyle/>
          <a:p>
            <a:pPr algn="ctr">
              <a:buFontTx/>
              <a:buNone/>
            </a:pPr>
            <a:r>
              <a:rPr lang="en-US" altLang="en-US" sz="4000" smtClean="0">
                <a:solidFill>
                  <a:schemeClr val="bg1"/>
                </a:solidFill>
              </a:rPr>
              <a:t>Is Thy Heart Right With God?</a:t>
            </a:r>
          </a:p>
          <a:p>
            <a:pPr algn="ctr">
              <a:buFontTx/>
              <a:buNone/>
            </a:pPr>
            <a:r>
              <a:rPr lang="en-US" altLang="en-US" sz="4000" smtClean="0">
                <a:solidFill>
                  <a:schemeClr val="bg1"/>
                </a:solidFill>
              </a:rPr>
              <a:t>Page 337</a:t>
            </a:r>
          </a:p>
          <a:p>
            <a:pPr algn="ctr">
              <a:buFontTx/>
              <a:buNone/>
            </a:pPr>
            <a:r>
              <a:rPr lang="en-US" altLang="en-US" sz="4000" smtClean="0">
                <a:solidFill>
                  <a:schemeClr val="bg1"/>
                </a:solidFill>
              </a:rPr>
              <a:t>All 3 verses</a:t>
            </a:r>
          </a:p>
        </p:txBody>
      </p:sp>
    </p:spTree>
    <p:extLst>
      <p:ext uri="{BB962C8B-B14F-4D97-AF65-F5344CB8AC3E}">
        <p14:creationId xmlns:p14="http://schemas.microsoft.com/office/powerpoint/2010/main" val="1392686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7"/>
          <p:cNvSpPr txBox="1">
            <a:spLocks noChangeArrowheads="1"/>
          </p:cNvSpPr>
          <p:nvPr/>
        </p:nvSpPr>
        <p:spPr bwMode="auto">
          <a:xfrm>
            <a:off x="1355725" y="1565275"/>
            <a:ext cx="57372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2400" smtClean="0">
                <a:solidFill>
                  <a:srgbClr val="000000"/>
                </a:solidFill>
              </a:rPr>
              <a:t>1.</a:t>
            </a:r>
          </a:p>
          <a:p>
            <a:pPr defTabSz="914400" eaLnBrk="0" fontAlgn="base" hangingPunct="0">
              <a:spcBef>
                <a:spcPct val="0"/>
              </a:spcBef>
              <a:spcAft>
                <a:spcPct val="0"/>
              </a:spcAft>
              <a:buFontTx/>
              <a:buNone/>
            </a:pPr>
            <a:r>
              <a:rPr lang="en-US" altLang="en-US" sz="2400" smtClean="0">
                <a:solidFill>
                  <a:srgbClr val="000000"/>
                </a:solidFill>
              </a:rPr>
              <a:t>Have thine affection been nailed to the cross?</a:t>
            </a:r>
          </a:p>
          <a:p>
            <a:pPr defTabSz="914400" eaLnBrk="0" fontAlgn="base" hangingPunct="0">
              <a:spcBef>
                <a:spcPct val="0"/>
              </a:spcBef>
              <a:spcAft>
                <a:spcPct val="0"/>
              </a:spcAft>
              <a:buFontTx/>
              <a:buNone/>
            </a:pPr>
            <a:r>
              <a:rPr lang="en-US" altLang="en-US" sz="2400" smtClean="0">
                <a:solidFill>
                  <a:srgbClr val="000000"/>
                </a:solidFill>
              </a:rPr>
              <a:t>Is thy heart right with God?</a:t>
            </a:r>
          </a:p>
          <a:p>
            <a:pPr defTabSz="914400" eaLnBrk="0" fontAlgn="base" hangingPunct="0">
              <a:spcBef>
                <a:spcPct val="0"/>
              </a:spcBef>
              <a:spcAft>
                <a:spcPct val="0"/>
              </a:spcAft>
              <a:buFontTx/>
              <a:buNone/>
            </a:pPr>
            <a:r>
              <a:rPr lang="en-US" altLang="en-US" sz="2400" smtClean="0">
                <a:solidFill>
                  <a:srgbClr val="000000"/>
                </a:solidFill>
              </a:rPr>
              <a:t>Dost thou count all things for Jesus but loss?</a:t>
            </a:r>
          </a:p>
          <a:p>
            <a:pPr defTabSz="914400" eaLnBrk="0" fontAlgn="base" hangingPunct="0">
              <a:spcBef>
                <a:spcPct val="0"/>
              </a:spcBef>
              <a:spcAft>
                <a:spcPct val="0"/>
              </a:spcAft>
              <a:buFontTx/>
              <a:buNone/>
            </a:pPr>
            <a:r>
              <a:rPr lang="en-US" altLang="en-US" sz="2400" smtClean="0">
                <a:solidFill>
                  <a:srgbClr val="000000"/>
                </a:solidFill>
              </a:rPr>
              <a:t>Is thy heart right with God?</a:t>
            </a:r>
          </a:p>
        </p:txBody>
      </p:sp>
      <p:pic>
        <p:nvPicPr>
          <p:cNvPr id="41987" name="Picture 30" descr="E:\The Paperless Hymnal\SONGS\PPTiffFiles\Single Stanza\I\IsThyHeartRightWithGod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5"/>
          <p:cNvSpPr>
            <a:spLocks noGrp="1" noChangeArrowheads="1"/>
          </p:cNvSpPr>
          <p:nvPr>
            <p:ph type="title" idx="4294967295"/>
          </p:nvPr>
        </p:nvSpPr>
        <p:spPr>
          <a:xfrm>
            <a:off x="76200" y="152400"/>
            <a:ext cx="7772400" cy="304800"/>
          </a:xfrm>
        </p:spPr>
        <p:txBody>
          <a:bodyPr/>
          <a:lstStyle/>
          <a:p>
            <a:pPr algn="l"/>
            <a:r>
              <a:rPr lang="en-US" altLang="en-US" sz="2800" smtClean="0">
                <a:solidFill>
                  <a:schemeClr val="tx1"/>
                </a:solidFill>
                <a:latin typeface="Arial" pitchFamily="34" charset="0"/>
              </a:rPr>
              <a:t>1 – Is Thy Heart Right With God?</a:t>
            </a:r>
            <a:endParaRPr lang="en-US" altLang="en-US" sz="2800" smtClean="0"/>
          </a:p>
        </p:txBody>
      </p:sp>
      <p:sp>
        <p:nvSpPr>
          <p:cNvPr id="41989" name="Text Box 6"/>
          <p:cNvSpPr txBox="1">
            <a:spLocks noChangeArrowheads="1"/>
          </p:cNvSpPr>
          <p:nvPr/>
        </p:nvSpPr>
        <p:spPr bwMode="auto">
          <a:xfrm>
            <a:off x="228600" y="6369050"/>
            <a:ext cx="2813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600" smtClean="0">
                <a:solidFill>
                  <a:srgbClr val="000000"/>
                </a:solidFill>
              </a:rPr>
              <a:t>Words &amp; Music: E. A. Hoffman</a:t>
            </a:r>
          </a:p>
        </p:txBody>
      </p:sp>
      <p:sp>
        <p:nvSpPr>
          <p:cNvPr id="41990" name="Text Box 8"/>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400" smtClean="0">
                <a:solidFill>
                  <a:srgbClr val="000000"/>
                </a:solidFill>
              </a:rPr>
              <a:t>© 2002 The Paperless Hymnal™</a:t>
            </a:r>
          </a:p>
        </p:txBody>
      </p:sp>
    </p:spTree>
    <p:extLst>
      <p:ext uri="{BB962C8B-B14F-4D97-AF65-F5344CB8AC3E}">
        <p14:creationId xmlns:p14="http://schemas.microsoft.com/office/powerpoint/2010/main" val="21596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4" descr="E:\The Paperless Hymnal\SONGS\PPTiffFiles\Single Stanza\I\IsThyHeartRightWithGod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p:cNvSpPr>
            <a:spLocks noGrp="1" noChangeArrowheads="1"/>
          </p:cNvSpPr>
          <p:nvPr>
            <p:ph type="title" idx="4294967295"/>
          </p:nvPr>
        </p:nvSpPr>
        <p:spPr>
          <a:xfrm>
            <a:off x="76200" y="152400"/>
            <a:ext cx="7772400" cy="304800"/>
          </a:xfrm>
        </p:spPr>
        <p:txBody>
          <a:bodyPr/>
          <a:lstStyle/>
          <a:p>
            <a:pPr algn="l"/>
            <a:r>
              <a:rPr lang="en-US" altLang="en-US" sz="2800" smtClean="0">
                <a:solidFill>
                  <a:schemeClr val="tx1"/>
                </a:solidFill>
                <a:latin typeface="Arial" pitchFamily="34" charset="0"/>
              </a:rPr>
              <a:t>1 – Is Thy Heart Right With God?</a:t>
            </a:r>
          </a:p>
        </p:txBody>
      </p:sp>
      <p:sp>
        <p:nvSpPr>
          <p:cNvPr id="43012" name="Text Box 4"/>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400" smtClean="0">
                <a:solidFill>
                  <a:srgbClr val="000000"/>
                </a:solidFill>
              </a:rPr>
              <a:t>© 2002 The Paperless Hymnal™</a:t>
            </a:r>
          </a:p>
        </p:txBody>
      </p:sp>
    </p:spTree>
    <p:extLst>
      <p:ext uri="{BB962C8B-B14F-4D97-AF65-F5344CB8AC3E}">
        <p14:creationId xmlns:p14="http://schemas.microsoft.com/office/powerpoint/2010/main" val="3612611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1050925" y="2403475"/>
            <a:ext cx="37782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2400" smtClean="0">
                <a:solidFill>
                  <a:srgbClr val="000000"/>
                </a:solidFill>
              </a:rPr>
              <a:t>Is thy heart right with God,</a:t>
            </a:r>
          </a:p>
          <a:p>
            <a:pPr defTabSz="914400" eaLnBrk="0" fontAlgn="base" hangingPunct="0">
              <a:spcBef>
                <a:spcPct val="0"/>
              </a:spcBef>
              <a:spcAft>
                <a:spcPct val="0"/>
              </a:spcAft>
              <a:buFontTx/>
              <a:buNone/>
            </a:pPr>
            <a:r>
              <a:rPr lang="en-US" altLang="en-US" sz="2400" smtClean="0">
                <a:solidFill>
                  <a:srgbClr val="000000"/>
                </a:solidFill>
              </a:rPr>
              <a:t>Washed in the crimson flood,</a:t>
            </a:r>
          </a:p>
          <a:p>
            <a:pPr defTabSz="914400" eaLnBrk="0" fontAlgn="base" hangingPunct="0">
              <a:spcBef>
                <a:spcPct val="0"/>
              </a:spcBef>
              <a:spcAft>
                <a:spcPct val="0"/>
              </a:spcAft>
              <a:buFontTx/>
              <a:buNone/>
            </a:pPr>
            <a:r>
              <a:rPr lang="en-US" altLang="en-US" sz="2400" smtClean="0">
                <a:solidFill>
                  <a:srgbClr val="000000"/>
                </a:solidFill>
              </a:rPr>
              <a:t>Cleansed and made holy,</a:t>
            </a:r>
          </a:p>
          <a:p>
            <a:pPr defTabSz="914400" eaLnBrk="0" fontAlgn="base" hangingPunct="0">
              <a:spcBef>
                <a:spcPct val="0"/>
              </a:spcBef>
              <a:spcAft>
                <a:spcPct val="0"/>
              </a:spcAft>
              <a:buFontTx/>
              <a:buNone/>
            </a:pPr>
            <a:r>
              <a:rPr lang="en-US" altLang="en-US" sz="2400" smtClean="0">
                <a:solidFill>
                  <a:srgbClr val="000000"/>
                </a:solidFill>
              </a:rPr>
              <a:t>humble and lowly,</a:t>
            </a:r>
          </a:p>
          <a:p>
            <a:pPr defTabSz="914400" eaLnBrk="0" fontAlgn="base" hangingPunct="0">
              <a:spcBef>
                <a:spcPct val="0"/>
              </a:spcBef>
              <a:spcAft>
                <a:spcPct val="0"/>
              </a:spcAft>
              <a:buFontTx/>
              <a:buNone/>
            </a:pPr>
            <a:r>
              <a:rPr lang="en-US" altLang="en-US" sz="2400" smtClean="0">
                <a:solidFill>
                  <a:srgbClr val="000000"/>
                </a:solidFill>
              </a:rPr>
              <a:t>Right in the sight of God?</a:t>
            </a:r>
          </a:p>
        </p:txBody>
      </p:sp>
      <p:pic>
        <p:nvPicPr>
          <p:cNvPr id="44035" name="Picture 5" descr="E:\The Paperless Hymnal\SONGS\PPTiffFiles\Single Stanza\I\IsThyHeartRightWithGod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2"/>
          <p:cNvSpPr>
            <a:spLocks noGrp="1" noChangeArrowheads="1"/>
          </p:cNvSpPr>
          <p:nvPr>
            <p:ph type="title" idx="4294967295"/>
          </p:nvPr>
        </p:nvSpPr>
        <p:spPr>
          <a:xfrm>
            <a:off x="76200" y="152400"/>
            <a:ext cx="7772400" cy="304800"/>
          </a:xfrm>
        </p:spPr>
        <p:txBody>
          <a:bodyPr/>
          <a:lstStyle/>
          <a:p>
            <a:pPr algn="l"/>
            <a:r>
              <a:rPr lang="en-US" altLang="en-US" sz="2800" smtClean="0">
                <a:solidFill>
                  <a:schemeClr val="tx1"/>
                </a:solidFill>
                <a:latin typeface="Arial" pitchFamily="34" charset="0"/>
              </a:rPr>
              <a:t>c – Is Thy Heart Right With God?</a:t>
            </a:r>
          </a:p>
        </p:txBody>
      </p:sp>
      <p:sp>
        <p:nvSpPr>
          <p:cNvPr id="44037" name="Text Box 3"/>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400" smtClean="0">
                <a:solidFill>
                  <a:srgbClr val="000000"/>
                </a:solidFill>
              </a:rPr>
              <a:t>© 2002 The Paperless Hymnal™</a:t>
            </a:r>
          </a:p>
        </p:txBody>
      </p:sp>
    </p:spTree>
    <p:extLst>
      <p:ext uri="{BB962C8B-B14F-4D97-AF65-F5344CB8AC3E}">
        <p14:creationId xmlns:p14="http://schemas.microsoft.com/office/powerpoint/2010/main" val="3162553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E:\The Paperless Hymnal\SONGS\PPTiffFiles\Single Stanza\I\IsThyHeartRightWithGod4.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p:cNvSpPr>
            <a:spLocks noGrp="1" noChangeArrowheads="1"/>
          </p:cNvSpPr>
          <p:nvPr>
            <p:ph type="title" idx="4294967295"/>
          </p:nvPr>
        </p:nvSpPr>
        <p:spPr>
          <a:xfrm>
            <a:off x="76200" y="152400"/>
            <a:ext cx="7772400" cy="304800"/>
          </a:xfrm>
        </p:spPr>
        <p:txBody>
          <a:bodyPr/>
          <a:lstStyle/>
          <a:p>
            <a:pPr algn="l"/>
            <a:r>
              <a:rPr lang="en-US" altLang="en-US" sz="2800" smtClean="0">
                <a:solidFill>
                  <a:schemeClr val="tx1"/>
                </a:solidFill>
                <a:latin typeface="Arial" pitchFamily="34" charset="0"/>
              </a:rPr>
              <a:t>c – Is Thy Heart Right With God?</a:t>
            </a:r>
          </a:p>
        </p:txBody>
      </p:sp>
      <p:sp>
        <p:nvSpPr>
          <p:cNvPr id="45060" name="Text Box 3"/>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400" smtClean="0">
                <a:solidFill>
                  <a:srgbClr val="000000"/>
                </a:solidFill>
              </a:rPr>
              <a:t>© 2002 The Paperless Hymnal™</a:t>
            </a:r>
          </a:p>
        </p:txBody>
      </p:sp>
    </p:spTree>
    <p:extLst>
      <p:ext uri="{BB962C8B-B14F-4D97-AF65-F5344CB8AC3E}">
        <p14:creationId xmlns:p14="http://schemas.microsoft.com/office/powerpoint/2010/main" val="1970915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5"/>
          <p:cNvSpPr txBox="1">
            <a:spLocks noChangeArrowheads="1"/>
          </p:cNvSpPr>
          <p:nvPr/>
        </p:nvSpPr>
        <p:spPr bwMode="auto">
          <a:xfrm>
            <a:off x="974725" y="2327275"/>
            <a:ext cx="52435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2400" smtClean="0">
                <a:solidFill>
                  <a:srgbClr val="000000"/>
                </a:solidFill>
              </a:rPr>
              <a:t>2.</a:t>
            </a:r>
          </a:p>
          <a:p>
            <a:pPr defTabSz="914400" eaLnBrk="0" fontAlgn="base" hangingPunct="0">
              <a:spcBef>
                <a:spcPct val="0"/>
              </a:spcBef>
              <a:spcAft>
                <a:spcPct val="0"/>
              </a:spcAft>
              <a:buFontTx/>
              <a:buNone/>
            </a:pPr>
            <a:r>
              <a:rPr lang="en-US" altLang="en-US" sz="2400" smtClean="0">
                <a:solidFill>
                  <a:srgbClr val="000000"/>
                </a:solidFill>
              </a:rPr>
              <a:t>Hast thou dominion o'er self and o'er sin?</a:t>
            </a:r>
          </a:p>
          <a:p>
            <a:pPr defTabSz="914400" eaLnBrk="0" fontAlgn="base" hangingPunct="0">
              <a:spcBef>
                <a:spcPct val="0"/>
              </a:spcBef>
              <a:spcAft>
                <a:spcPct val="0"/>
              </a:spcAft>
              <a:buFontTx/>
              <a:buNone/>
            </a:pPr>
            <a:r>
              <a:rPr lang="en-US" altLang="en-US" sz="2400" smtClean="0">
                <a:solidFill>
                  <a:srgbClr val="000000"/>
                </a:solidFill>
              </a:rPr>
              <a:t>Is thy heart right with God?</a:t>
            </a:r>
          </a:p>
          <a:p>
            <a:pPr defTabSz="914400" eaLnBrk="0" fontAlgn="base" hangingPunct="0">
              <a:spcBef>
                <a:spcPct val="0"/>
              </a:spcBef>
              <a:spcAft>
                <a:spcPct val="0"/>
              </a:spcAft>
              <a:buFontTx/>
              <a:buNone/>
            </a:pPr>
            <a:r>
              <a:rPr lang="en-US" altLang="en-US" sz="2400" smtClean="0">
                <a:solidFill>
                  <a:srgbClr val="000000"/>
                </a:solidFill>
              </a:rPr>
              <a:t>Over all evil without and within?</a:t>
            </a:r>
          </a:p>
          <a:p>
            <a:pPr defTabSz="914400" eaLnBrk="0" fontAlgn="base" hangingPunct="0">
              <a:spcBef>
                <a:spcPct val="0"/>
              </a:spcBef>
              <a:spcAft>
                <a:spcPct val="0"/>
              </a:spcAft>
              <a:buFontTx/>
              <a:buNone/>
            </a:pPr>
            <a:r>
              <a:rPr lang="en-US" altLang="en-US" sz="2400" smtClean="0">
                <a:solidFill>
                  <a:srgbClr val="000000"/>
                </a:solidFill>
              </a:rPr>
              <a:t>Is thy heart right with God?</a:t>
            </a:r>
          </a:p>
        </p:txBody>
      </p:sp>
      <p:pic>
        <p:nvPicPr>
          <p:cNvPr id="46083" name="Picture 7" descr="E:\The Paperless Hymnal\SONGS\PPTiffFiles\Single Stanza\I\IsThyHeartRightWithGod5.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p:cNvSpPr>
            <a:spLocks noGrp="1" noChangeArrowheads="1"/>
          </p:cNvSpPr>
          <p:nvPr>
            <p:ph type="title" idx="4294967295"/>
          </p:nvPr>
        </p:nvSpPr>
        <p:spPr>
          <a:xfrm>
            <a:off x="76200" y="152400"/>
            <a:ext cx="7772400" cy="304800"/>
          </a:xfrm>
        </p:spPr>
        <p:txBody>
          <a:bodyPr/>
          <a:lstStyle/>
          <a:p>
            <a:pPr algn="l"/>
            <a:r>
              <a:rPr lang="en-US" altLang="en-US" sz="2800" smtClean="0">
                <a:solidFill>
                  <a:schemeClr val="tx1"/>
                </a:solidFill>
                <a:latin typeface="Arial" pitchFamily="34" charset="0"/>
              </a:rPr>
              <a:t>2 – Is Thy Heart Right With God?</a:t>
            </a:r>
            <a:endParaRPr lang="en-US" altLang="en-US" sz="2800" smtClean="0"/>
          </a:p>
        </p:txBody>
      </p:sp>
      <p:sp>
        <p:nvSpPr>
          <p:cNvPr id="46085" name="Text Box 3"/>
          <p:cNvSpPr txBox="1">
            <a:spLocks noChangeArrowheads="1"/>
          </p:cNvSpPr>
          <p:nvPr/>
        </p:nvSpPr>
        <p:spPr bwMode="auto">
          <a:xfrm>
            <a:off x="228600" y="6369050"/>
            <a:ext cx="2813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600" smtClean="0">
                <a:solidFill>
                  <a:srgbClr val="000000"/>
                </a:solidFill>
              </a:rPr>
              <a:t>Words &amp; Music: E. A. Hoffman</a:t>
            </a:r>
          </a:p>
        </p:txBody>
      </p:sp>
      <p:sp>
        <p:nvSpPr>
          <p:cNvPr id="46086" name="Text Box 4"/>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400" smtClean="0">
                <a:solidFill>
                  <a:srgbClr val="000000"/>
                </a:solidFill>
              </a:rPr>
              <a:t>© 2002 The Paperless Hymnal™</a:t>
            </a:r>
          </a:p>
        </p:txBody>
      </p:sp>
    </p:spTree>
    <p:extLst>
      <p:ext uri="{BB962C8B-B14F-4D97-AF65-F5344CB8AC3E}">
        <p14:creationId xmlns:p14="http://schemas.microsoft.com/office/powerpoint/2010/main" val="3914876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rgbClr val="6C0000"/>
                </a:solidFill>
                <a:latin typeface="Cooper Black" panose="0208090404030B020404" pitchFamily="18" charset="0"/>
              </a:rPr>
              <a:t>Issues that Divide US</a:t>
            </a:r>
          </a:p>
        </p:txBody>
      </p:sp>
      <p:sp>
        <p:nvSpPr>
          <p:cNvPr id="5" name="Rectangle 4"/>
          <p:cNvSpPr/>
          <p:nvPr/>
        </p:nvSpPr>
        <p:spPr>
          <a:xfrm>
            <a:off x="3886200" y="1447800"/>
            <a:ext cx="4343400" cy="1066800"/>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latin typeface="Script MT Bold" panose="03040602040607080904" pitchFamily="66" charset="0"/>
              </a:rPr>
              <a:t>Authority</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0" y="2773363"/>
            <a:ext cx="5486400" cy="3657600"/>
          </a:xfrm>
          <a:prstGeom prst="rect">
            <a:avLst/>
          </a:prstGeom>
          <a:ln>
            <a:solidFill>
              <a:schemeClr val="bg1"/>
            </a:solidFill>
          </a:ln>
        </p:spPr>
      </p:pic>
      <p:sp>
        <p:nvSpPr>
          <p:cNvPr id="2" name="Slide Number Placeholder 1"/>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2932944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E:\The Paperless Hymnal\SONGS\PPTiffFiles\Single Stanza\I\IsThyHeartRightWithGod6.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noGrp="1" noChangeArrowheads="1"/>
          </p:cNvSpPr>
          <p:nvPr>
            <p:ph type="title" idx="4294967295"/>
          </p:nvPr>
        </p:nvSpPr>
        <p:spPr>
          <a:xfrm>
            <a:off x="76200" y="152400"/>
            <a:ext cx="7772400" cy="304800"/>
          </a:xfrm>
        </p:spPr>
        <p:txBody>
          <a:bodyPr/>
          <a:lstStyle/>
          <a:p>
            <a:pPr algn="l"/>
            <a:r>
              <a:rPr lang="en-US" altLang="en-US" sz="2800" smtClean="0">
                <a:solidFill>
                  <a:schemeClr val="tx1"/>
                </a:solidFill>
                <a:latin typeface="Arial" pitchFamily="34" charset="0"/>
              </a:rPr>
              <a:t>2 – Is Thy Heart Right With God?</a:t>
            </a:r>
          </a:p>
        </p:txBody>
      </p:sp>
      <p:sp>
        <p:nvSpPr>
          <p:cNvPr id="47108" name="Text Box 3"/>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400" smtClean="0">
                <a:solidFill>
                  <a:srgbClr val="000000"/>
                </a:solidFill>
              </a:rPr>
              <a:t>© 2002 The Paperless Hymnal™</a:t>
            </a:r>
          </a:p>
        </p:txBody>
      </p:sp>
    </p:spTree>
    <p:extLst>
      <p:ext uri="{BB962C8B-B14F-4D97-AF65-F5344CB8AC3E}">
        <p14:creationId xmlns:p14="http://schemas.microsoft.com/office/powerpoint/2010/main" val="2595839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050925" y="2403475"/>
            <a:ext cx="37782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2400" smtClean="0">
                <a:solidFill>
                  <a:srgbClr val="000000"/>
                </a:solidFill>
              </a:rPr>
              <a:t>Is thy heart right with God,</a:t>
            </a:r>
          </a:p>
          <a:p>
            <a:pPr defTabSz="914400" eaLnBrk="0" fontAlgn="base" hangingPunct="0">
              <a:spcBef>
                <a:spcPct val="0"/>
              </a:spcBef>
              <a:spcAft>
                <a:spcPct val="0"/>
              </a:spcAft>
              <a:buFontTx/>
              <a:buNone/>
            </a:pPr>
            <a:r>
              <a:rPr lang="en-US" altLang="en-US" sz="2400" smtClean="0">
                <a:solidFill>
                  <a:srgbClr val="000000"/>
                </a:solidFill>
              </a:rPr>
              <a:t>Washed in the crimson flood,</a:t>
            </a:r>
          </a:p>
          <a:p>
            <a:pPr defTabSz="914400" eaLnBrk="0" fontAlgn="base" hangingPunct="0">
              <a:spcBef>
                <a:spcPct val="0"/>
              </a:spcBef>
              <a:spcAft>
                <a:spcPct val="0"/>
              </a:spcAft>
              <a:buFontTx/>
              <a:buNone/>
            </a:pPr>
            <a:r>
              <a:rPr lang="en-US" altLang="en-US" sz="2400" smtClean="0">
                <a:solidFill>
                  <a:srgbClr val="000000"/>
                </a:solidFill>
              </a:rPr>
              <a:t>Cleansed and made holy,</a:t>
            </a:r>
          </a:p>
          <a:p>
            <a:pPr defTabSz="914400" eaLnBrk="0" fontAlgn="base" hangingPunct="0">
              <a:spcBef>
                <a:spcPct val="0"/>
              </a:spcBef>
              <a:spcAft>
                <a:spcPct val="0"/>
              </a:spcAft>
              <a:buFontTx/>
              <a:buNone/>
            </a:pPr>
            <a:r>
              <a:rPr lang="en-US" altLang="en-US" sz="2400" smtClean="0">
                <a:solidFill>
                  <a:srgbClr val="000000"/>
                </a:solidFill>
              </a:rPr>
              <a:t>humble and lowly,</a:t>
            </a:r>
          </a:p>
          <a:p>
            <a:pPr defTabSz="914400" eaLnBrk="0" fontAlgn="base" hangingPunct="0">
              <a:spcBef>
                <a:spcPct val="0"/>
              </a:spcBef>
              <a:spcAft>
                <a:spcPct val="0"/>
              </a:spcAft>
              <a:buFontTx/>
              <a:buNone/>
            </a:pPr>
            <a:r>
              <a:rPr lang="en-US" altLang="en-US" sz="2400" smtClean="0">
                <a:solidFill>
                  <a:srgbClr val="000000"/>
                </a:solidFill>
              </a:rPr>
              <a:t>Right in the sight of God?</a:t>
            </a:r>
          </a:p>
        </p:txBody>
      </p:sp>
      <p:pic>
        <p:nvPicPr>
          <p:cNvPr id="48131" name="Picture 3" descr="E:\The Paperless Hymnal\SONGS\PPTiffFiles\Single Stanza\I\IsThyHeartRightWithGod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4"/>
          <p:cNvSpPr>
            <a:spLocks noGrp="1" noChangeArrowheads="1"/>
          </p:cNvSpPr>
          <p:nvPr>
            <p:ph type="title" idx="4294967295"/>
          </p:nvPr>
        </p:nvSpPr>
        <p:spPr>
          <a:xfrm>
            <a:off x="76200" y="152400"/>
            <a:ext cx="7772400" cy="304800"/>
          </a:xfrm>
        </p:spPr>
        <p:txBody>
          <a:bodyPr/>
          <a:lstStyle/>
          <a:p>
            <a:pPr algn="l"/>
            <a:r>
              <a:rPr lang="en-US" altLang="en-US" sz="2800" smtClean="0">
                <a:solidFill>
                  <a:schemeClr val="tx1"/>
                </a:solidFill>
                <a:latin typeface="Arial" pitchFamily="34" charset="0"/>
              </a:rPr>
              <a:t>c – Is Thy Heart Right With God?</a:t>
            </a:r>
          </a:p>
        </p:txBody>
      </p:sp>
      <p:sp>
        <p:nvSpPr>
          <p:cNvPr id="48133" name="Text Box 5"/>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400" smtClean="0">
                <a:solidFill>
                  <a:srgbClr val="000000"/>
                </a:solidFill>
              </a:rPr>
              <a:t>© 2002 The Paperless Hymnal™</a:t>
            </a:r>
          </a:p>
        </p:txBody>
      </p:sp>
    </p:spTree>
    <p:extLst>
      <p:ext uri="{BB962C8B-B14F-4D97-AF65-F5344CB8AC3E}">
        <p14:creationId xmlns:p14="http://schemas.microsoft.com/office/powerpoint/2010/main" val="2135304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E:\The Paperless Hymnal\SONGS\PPTiffFiles\Single Stanza\I\IsThyHeartRightWithGod4.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noChangeArrowheads="1"/>
          </p:cNvSpPr>
          <p:nvPr>
            <p:ph type="title" idx="4294967295"/>
          </p:nvPr>
        </p:nvSpPr>
        <p:spPr>
          <a:xfrm>
            <a:off x="76200" y="152400"/>
            <a:ext cx="7772400" cy="304800"/>
          </a:xfrm>
        </p:spPr>
        <p:txBody>
          <a:bodyPr/>
          <a:lstStyle/>
          <a:p>
            <a:pPr algn="l"/>
            <a:r>
              <a:rPr lang="en-US" altLang="en-US" sz="2800" smtClean="0">
                <a:solidFill>
                  <a:schemeClr val="tx1"/>
                </a:solidFill>
                <a:latin typeface="Arial" pitchFamily="34" charset="0"/>
              </a:rPr>
              <a:t>c – Is Thy Heart Right With God?</a:t>
            </a:r>
          </a:p>
        </p:txBody>
      </p:sp>
      <p:sp>
        <p:nvSpPr>
          <p:cNvPr id="49156" name="Text Box 4"/>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400" smtClean="0">
                <a:solidFill>
                  <a:srgbClr val="000000"/>
                </a:solidFill>
              </a:rPr>
              <a:t>© 2002 The Paperless Hymnal™</a:t>
            </a:r>
          </a:p>
        </p:txBody>
      </p:sp>
    </p:spTree>
    <p:extLst>
      <p:ext uri="{BB962C8B-B14F-4D97-AF65-F5344CB8AC3E}">
        <p14:creationId xmlns:p14="http://schemas.microsoft.com/office/powerpoint/2010/main" val="4075377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1584325" y="2098675"/>
            <a:ext cx="5181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2400" smtClean="0">
                <a:solidFill>
                  <a:srgbClr val="000000"/>
                </a:solidFill>
              </a:rPr>
              <a:t>3.</a:t>
            </a:r>
          </a:p>
          <a:p>
            <a:pPr defTabSz="914400" eaLnBrk="0" fontAlgn="base" hangingPunct="0">
              <a:spcBef>
                <a:spcPct val="0"/>
              </a:spcBef>
              <a:spcAft>
                <a:spcPct val="0"/>
              </a:spcAft>
              <a:buFontTx/>
              <a:buNone/>
            </a:pPr>
            <a:r>
              <a:rPr lang="en-US" altLang="en-US" sz="2400" smtClean="0">
                <a:solidFill>
                  <a:srgbClr val="000000"/>
                </a:solidFill>
              </a:rPr>
              <a:t>Are all thy powers under Jesus' control?</a:t>
            </a:r>
          </a:p>
          <a:p>
            <a:pPr defTabSz="914400" eaLnBrk="0" fontAlgn="base" hangingPunct="0">
              <a:spcBef>
                <a:spcPct val="0"/>
              </a:spcBef>
              <a:spcAft>
                <a:spcPct val="0"/>
              </a:spcAft>
              <a:buFontTx/>
              <a:buNone/>
            </a:pPr>
            <a:r>
              <a:rPr lang="en-US" altLang="en-US" sz="2400" smtClean="0">
                <a:solidFill>
                  <a:srgbClr val="000000"/>
                </a:solidFill>
              </a:rPr>
              <a:t>Is thy heart right with God?</a:t>
            </a:r>
          </a:p>
          <a:p>
            <a:pPr defTabSz="914400" eaLnBrk="0" fontAlgn="base" hangingPunct="0">
              <a:spcBef>
                <a:spcPct val="0"/>
              </a:spcBef>
              <a:spcAft>
                <a:spcPct val="0"/>
              </a:spcAft>
              <a:buFontTx/>
              <a:buNone/>
            </a:pPr>
            <a:r>
              <a:rPr lang="en-US" altLang="en-US" sz="2400" smtClean="0">
                <a:solidFill>
                  <a:srgbClr val="000000"/>
                </a:solidFill>
              </a:rPr>
              <a:t>Does He each moment abide in thy soul?</a:t>
            </a:r>
          </a:p>
          <a:p>
            <a:pPr defTabSz="914400" eaLnBrk="0" fontAlgn="base" hangingPunct="0">
              <a:spcBef>
                <a:spcPct val="0"/>
              </a:spcBef>
              <a:spcAft>
                <a:spcPct val="0"/>
              </a:spcAft>
              <a:buFontTx/>
              <a:buNone/>
            </a:pPr>
            <a:r>
              <a:rPr lang="en-US" altLang="en-US" sz="2400" smtClean="0">
                <a:solidFill>
                  <a:srgbClr val="000000"/>
                </a:solidFill>
              </a:rPr>
              <a:t>Is thy heart right with God?</a:t>
            </a:r>
          </a:p>
        </p:txBody>
      </p:sp>
      <p:pic>
        <p:nvPicPr>
          <p:cNvPr id="50179" name="Picture 6" descr="E:\The Paperless Hymnal\SONGS\PPTiffFiles\Single Stanza\I\IsThyHeartRightWithGod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2"/>
          <p:cNvSpPr>
            <a:spLocks noGrp="1" noChangeArrowheads="1"/>
          </p:cNvSpPr>
          <p:nvPr>
            <p:ph type="title" idx="4294967295"/>
          </p:nvPr>
        </p:nvSpPr>
        <p:spPr>
          <a:xfrm>
            <a:off x="76200" y="152400"/>
            <a:ext cx="7772400" cy="304800"/>
          </a:xfrm>
        </p:spPr>
        <p:txBody>
          <a:bodyPr/>
          <a:lstStyle/>
          <a:p>
            <a:pPr algn="l"/>
            <a:r>
              <a:rPr lang="en-US" altLang="en-US" sz="2800" smtClean="0">
                <a:solidFill>
                  <a:schemeClr val="tx1"/>
                </a:solidFill>
                <a:latin typeface="Arial" pitchFamily="34" charset="0"/>
              </a:rPr>
              <a:t>3 – Is Thy Heart Right With God?</a:t>
            </a:r>
            <a:endParaRPr lang="en-US" altLang="en-US" sz="2800" smtClean="0"/>
          </a:p>
        </p:txBody>
      </p:sp>
      <p:sp>
        <p:nvSpPr>
          <p:cNvPr id="50181" name="Text Box 3"/>
          <p:cNvSpPr txBox="1">
            <a:spLocks noChangeArrowheads="1"/>
          </p:cNvSpPr>
          <p:nvPr/>
        </p:nvSpPr>
        <p:spPr bwMode="auto">
          <a:xfrm>
            <a:off x="228600" y="6369050"/>
            <a:ext cx="2813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600" smtClean="0">
                <a:solidFill>
                  <a:srgbClr val="000000"/>
                </a:solidFill>
              </a:rPr>
              <a:t>Words &amp; Music: E. A. Hoffman</a:t>
            </a:r>
          </a:p>
        </p:txBody>
      </p:sp>
      <p:sp>
        <p:nvSpPr>
          <p:cNvPr id="50182" name="Text Box 4"/>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400" smtClean="0">
                <a:solidFill>
                  <a:srgbClr val="000000"/>
                </a:solidFill>
              </a:rPr>
              <a:t>© 2002 The Paperless Hymnal™</a:t>
            </a:r>
          </a:p>
        </p:txBody>
      </p:sp>
    </p:spTree>
    <p:extLst>
      <p:ext uri="{BB962C8B-B14F-4D97-AF65-F5344CB8AC3E}">
        <p14:creationId xmlns:p14="http://schemas.microsoft.com/office/powerpoint/2010/main" val="2692878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E:\The Paperless Hymnal\SONGS\PPTiffFiles\Single Stanza\I\IsThyHeartRightWithGod8.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2"/>
          <p:cNvSpPr>
            <a:spLocks noGrp="1" noChangeArrowheads="1"/>
          </p:cNvSpPr>
          <p:nvPr>
            <p:ph type="title" idx="4294967295"/>
          </p:nvPr>
        </p:nvSpPr>
        <p:spPr>
          <a:xfrm>
            <a:off x="76200" y="152400"/>
            <a:ext cx="7772400" cy="304800"/>
          </a:xfrm>
        </p:spPr>
        <p:txBody>
          <a:bodyPr/>
          <a:lstStyle/>
          <a:p>
            <a:pPr algn="l"/>
            <a:r>
              <a:rPr lang="en-US" altLang="en-US" sz="2800" smtClean="0">
                <a:solidFill>
                  <a:schemeClr val="tx1"/>
                </a:solidFill>
                <a:latin typeface="Arial" pitchFamily="34" charset="0"/>
              </a:rPr>
              <a:t>3 – Is Thy Heart Right With God?</a:t>
            </a:r>
          </a:p>
        </p:txBody>
      </p:sp>
      <p:sp>
        <p:nvSpPr>
          <p:cNvPr id="51204" name="Text Box 3"/>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400" smtClean="0">
                <a:solidFill>
                  <a:srgbClr val="000000"/>
                </a:solidFill>
              </a:rPr>
              <a:t>© 2002 The Paperless Hymnal™</a:t>
            </a:r>
          </a:p>
        </p:txBody>
      </p:sp>
    </p:spTree>
    <p:extLst>
      <p:ext uri="{BB962C8B-B14F-4D97-AF65-F5344CB8AC3E}">
        <p14:creationId xmlns:p14="http://schemas.microsoft.com/office/powerpoint/2010/main" val="1885742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050925" y="2403475"/>
            <a:ext cx="37782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2400" smtClean="0">
                <a:solidFill>
                  <a:srgbClr val="000000"/>
                </a:solidFill>
              </a:rPr>
              <a:t>Is thy heart right with God,</a:t>
            </a:r>
          </a:p>
          <a:p>
            <a:pPr defTabSz="914400" eaLnBrk="0" fontAlgn="base" hangingPunct="0">
              <a:spcBef>
                <a:spcPct val="0"/>
              </a:spcBef>
              <a:spcAft>
                <a:spcPct val="0"/>
              </a:spcAft>
              <a:buFontTx/>
              <a:buNone/>
            </a:pPr>
            <a:r>
              <a:rPr lang="en-US" altLang="en-US" sz="2400" smtClean="0">
                <a:solidFill>
                  <a:srgbClr val="000000"/>
                </a:solidFill>
              </a:rPr>
              <a:t>Washed in the crimson flood,</a:t>
            </a:r>
          </a:p>
          <a:p>
            <a:pPr defTabSz="914400" eaLnBrk="0" fontAlgn="base" hangingPunct="0">
              <a:spcBef>
                <a:spcPct val="0"/>
              </a:spcBef>
              <a:spcAft>
                <a:spcPct val="0"/>
              </a:spcAft>
              <a:buFontTx/>
              <a:buNone/>
            </a:pPr>
            <a:r>
              <a:rPr lang="en-US" altLang="en-US" sz="2400" smtClean="0">
                <a:solidFill>
                  <a:srgbClr val="000000"/>
                </a:solidFill>
              </a:rPr>
              <a:t>Cleansed and made holy,</a:t>
            </a:r>
          </a:p>
          <a:p>
            <a:pPr defTabSz="914400" eaLnBrk="0" fontAlgn="base" hangingPunct="0">
              <a:spcBef>
                <a:spcPct val="0"/>
              </a:spcBef>
              <a:spcAft>
                <a:spcPct val="0"/>
              </a:spcAft>
              <a:buFontTx/>
              <a:buNone/>
            </a:pPr>
            <a:r>
              <a:rPr lang="en-US" altLang="en-US" sz="2400" smtClean="0">
                <a:solidFill>
                  <a:srgbClr val="000000"/>
                </a:solidFill>
              </a:rPr>
              <a:t>humble and lowly,</a:t>
            </a:r>
          </a:p>
          <a:p>
            <a:pPr defTabSz="914400" eaLnBrk="0" fontAlgn="base" hangingPunct="0">
              <a:spcBef>
                <a:spcPct val="0"/>
              </a:spcBef>
              <a:spcAft>
                <a:spcPct val="0"/>
              </a:spcAft>
              <a:buFontTx/>
              <a:buNone/>
            </a:pPr>
            <a:r>
              <a:rPr lang="en-US" altLang="en-US" sz="2400" smtClean="0">
                <a:solidFill>
                  <a:srgbClr val="000000"/>
                </a:solidFill>
              </a:rPr>
              <a:t>Right in the sight of God?</a:t>
            </a:r>
          </a:p>
        </p:txBody>
      </p:sp>
      <p:pic>
        <p:nvPicPr>
          <p:cNvPr id="52227" name="Picture 3" descr="E:\The Paperless Hymnal\SONGS\PPTiffFiles\Single Stanza\I\IsThyHeartRightWithGod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4"/>
          <p:cNvSpPr>
            <a:spLocks noGrp="1" noChangeArrowheads="1"/>
          </p:cNvSpPr>
          <p:nvPr>
            <p:ph type="title" idx="4294967295"/>
          </p:nvPr>
        </p:nvSpPr>
        <p:spPr>
          <a:xfrm>
            <a:off x="76200" y="152400"/>
            <a:ext cx="7772400" cy="304800"/>
          </a:xfrm>
        </p:spPr>
        <p:txBody>
          <a:bodyPr/>
          <a:lstStyle/>
          <a:p>
            <a:pPr algn="l"/>
            <a:r>
              <a:rPr lang="en-US" altLang="en-US" sz="2800" smtClean="0">
                <a:solidFill>
                  <a:schemeClr val="tx1"/>
                </a:solidFill>
                <a:latin typeface="Arial" pitchFamily="34" charset="0"/>
              </a:rPr>
              <a:t>c – Is Thy Heart Right With God?</a:t>
            </a:r>
          </a:p>
        </p:txBody>
      </p:sp>
      <p:sp>
        <p:nvSpPr>
          <p:cNvPr id="52229" name="Text Box 5"/>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400" smtClean="0">
                <a:solidFill>
                  <a:srgbClr val="000000"/>
                </a:solidFill>
              </a:rPr>
              <a:t>© 2002 The Paperless Hymnal™</a:t>
            </a:r>
          </a:p>
        </p:txBody>
      </p:sp>
    </p:spTree>
    <p:extLst>
      <p:ext uri="{BB962C8B-B14F-4D97-AF65-F5344CB8AC3E}">
        <p14:creationId xmlns:p14="http://schemas.microsoft.com/office/powerpoint/2010/main" val="566219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E:\The Paperless Hymnal\SONGS\PPTiffFiles\Single Stanza\I\IsThyHeartRightWithGod4.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p:cNvSpPr>
            <a:spLocks noGrp="1" noChangeArrowheads="1"/>
          </p:cNvSpPr>
          <p:nvPr>
            <p:ph type="title" idx="4294967295"/>
          </p:nvPr>
        </p:nvSpPr>
        <p:spPr>
          <a:xfrm>
            <a:off x="76200" y="152400"/>
            <a:ext cx="7772400" cy="304800"/>
          </a:xfrm>
        </p:spPr>
        <p:txBody>
          <a:bodyPr/>
          <a:lstStyle/>
          <a:p>
            <a:pPr algn="l"/>
            <a:r>
              <a:rPr lang="en-US" altLang="en-US" sz="2800" smtClean="0">
                <a:solidFill>
                  <a:schemeClr val="tx1"/>
                </a:solidFill>
                <a:latin typeface="Arial" pitchFamily="34" charset="0"/>
              </a:rPr>
              <a:t>c – Is Thy Heart Right With God?</a:t>
            </a:r>
          </a:p>
        </p:txBody>
      </p:sp>
      <p:sp>
        <p:nvSpPr>
          <p:cNvPr id="53252" name="Text Box 4"/>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400" smtClean="0">
                <a:solidFill>
                  <a:srgbClr val="000000"/>
                </a:solidFill>
              </a:rPr>
              <a:t>© 2002 The Paperless Hymnal™</a:t>
            </a:r>
          </a:p>
        </p:txBody>
      </p:sp>
    </p:spTree>
    <p:extLst>
      <p:ext uri="{BB962C8B-B14F-4D97-AF65-F5344CB8AC3E}">
        <p14:creationId xmlns:p14="http://schemas.microsoft.com/office/powerpoint/2010/main" val="30040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p:txBody>
          <a:bodyPr/>
          <a:lstStyle/>
          <a:p>
            <a:endParaRPr lang="en-US" altLang="en-US" smtClean="0"/>
          </a:p>
        </p:txBody>
      </p:sp>
      <p:sp>
        <p:nvSpPr>
          <p:cNvPr id="54275" name="Subtitle 2"/>
          <p:cNvSpPr>
            <a:spLocks noGrp="1"/>
          </p:cNvSpPr>
          <p:nvPr>
            <p:ph type="subTitle" idx="1"/>
          </p:nvPr>
        </p:nvSpPr>
        <p:spPr/>
        <p:txBody>
          <a:bodyPr/>
          <a:lstStyle/>
          <a:p>
            <a:endParaRPr lang="en-US" altLang="en-US" smtClean="0"/>
          </a:p>
        </p:txBody>
      </p:sp>
    </p:spTree>
    <p:extLst>
      <p:ext uri="{BB962C8B-B14F-4D97-AF65-F5344CB8AC3E}">
        <p14:creationId xmlns:p14="http://schemas.microsoft.com/office/powerpoint/2010/main" val="11241142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endParaRPr lang="en-US" altLang="en-US" smtClean="0"/>
          </a:p>
        </p:txBody>
      </p:sp>
      <p:sp>
        <p:nvSpPr>
          <p:cNvPr id="55299" name="Content Placeholder 2"/>
          <p:cNvSpPr>
            <a:spLocks noGrp="1"/>
          </p:cNvSpPr>
          <p:nvPr>
            <p:ph idx="1"/>
          </p:nvPr>
        </p:nvSpPr>
        <p:spPr/>
        <p:txBody>
          <a:bodyPr/>
          <a:lstStyle/>
          <a:p>
            <a:pPr algn="ctr">
              <a:buFontTx/>
              <a:buNone/>
            </a:pPr>
            <a:r>
              <a:rPr lang="en-US" altLang="en-US" sz="4000" smtClean="0">
                <a:solidFill>
                  <a:schemeClr val="bg1"/>
                </a:solidFill>
              </a:rPr>
              <a:t>Is It For Me?</a:t>
            </a:r>
          </a:p>
          <a:p>
            <a:pPr algn="ctr">
              <a:buFontTx/>
              <a:buNone/>
            </a:pPr>
            <a:r>
              <a:rPr lang="en-US" altLang="en-US" sz="4000" smtClean="0">
                <a:solidFill>
                  <a:schemeClr val="bg1"/>
                </a:solidFill>
              </a:rPr>
              <a:t>Page 336</a:t>
            </a:r>
          </a:p>
          <a:p>
            <a:pPr algn="ctr">
              <a:buFontTx/>
              <a:buNone/>
            </a:pPr>
            <a:r>
              <a:rPr lang="en-US" altLang="en-US" sz="4000" smtClean="0">
                <a:solidFill>
                  <a:schemeClr val="bg1"/>
                </a:solidFill>
              </a:rPr>
              <a:t>All 4 verses</a:t>
            </a:r>
          </a:p>
        </p:txBody>
      </p:sp>
    </p:spTree>
    <p:extLst>
      <p:ext uri="{BB962C8B-B14F-4D97-AF65-F5344CB8AC3E}">
        <p14:creationId xmlns:p14="http://schemas.microsoft.com/office/powerpoint/2010/main" val="1943668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8"/>
          <p:cNvSpPr txBox="1">
            <a:spLocks noChangeArrowheads="1"/>
          </p:cNvSpPr>
          <p:nvPr/>
        </p:nvSpPr>
        <p:spPr bwMode="auto">
          <a:xfrm>
            <a:off x="2193925" y="2251075"/>
            <a:ext cx="37385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2400" smtClean="0">
                <a:solidFill>
                  <a:srgbClr val="000000"/>
                </a:solidFill>
              </a:rPr>
              <a:t>1.</a:t>
            </a:r>
          </a:p>
          <a:p>
            <a:pPr defTabSz="914400" eaLnBrk="0" fontAlgn="base" hangingPunct="0">
              <a:spcBef>
                <a:spcPct val="0"/>
              </a:spcBef>
              <a:spcAft>
                <a:spcPct val="0"/>
              </a:spcAft>
              <a:buFontTx/>
              <a:buNone/>
            </a:pPr>
            <a:r>
              <a:rPr lang="en-US" altLang="en-US" sz="2400" smtClean="0">
                <a:solidFill>
                  <a:srgbClr val="000000"/>
                </a:solidFill>
              </a:rPr>
              <a:t>Is it for me, dear Savior,</a:t>
            </a:r>
          </a:p>
          <a:p>
            <a:pPr defTabSz="914400" eaLnBrk="0" fontAlgn="base" hangingPunct="0">
              <a:spcBef>
                <a:spcPct val="0"/>
              </a:spcBef>
              <a:spcAft>
                <a:spcPct val="0"/>
              </a:spcAft>
              <a:buFontTx/>
              <a:buNone/>
            </a:pPr>
            <a:r>
              <a:rPr lang="en-US" altLang="en-US" sz="2400" smtClean="0">
                <a:solidFill>
                  <a:srgbClr val="000000"/>
                </a:solidFill>
              </a:rPr>
              <a:t>Thy glory and Thy rest</a:t>
            </a:r>
          </a:p>
          <a:p>
            <a:pPr defTabSz="914400" eaLnBrk="0" fontAlgn="base" hangingPunct="0">
              <a:spcBef>
                <a:spcPct val="0"/>
              </a:spcBef>
              <a:spcAft>
                <a:spcPct val="0"/>
              </a:spcAft>
              <a:buFontTx/>
              <a:buNone/>
            </a:pPr>
            <a:r>
              <a:rPr lang="en-US" altLang="en-US" sz="2400" smtClean="0">
                <a:solidFill>
                  <a:srgbClr val="000000"/>
                </a:solidFill>
              </a:rPr>
              <a:t>For me, so weak and sinful!  </a:t>
            </a:r>
          </a:p>
          <a:p>
            <a:pPr defTabSz="914400" eaLnBrk="0" fontAlgn="base" hangingPunct="0">
              <a:spcBef>
                <a:spcPct val="0"/>
              </a:spcBef>
              <a:spcAft>
                <a:spcPct val="0"/>
              </a:spcAft>
              <a:buFontTx/>
              <a:buNone/>
            </a:pPr>
            <a:r>
              <a:rPr lang="en-US" altLang="en-US" sz="2400" smtClean="0">
                <a:solidFill>
                  <a:srgbClr val="000000"/>
                </a:solidFill>
              </a:rPr>
              <a:t>O shall I be so blest?  </a:t>
            </a:r>
          </a:p>
        </p:txBody>
      </p:sp>
      <p:pic>
        <p:nvPicPr>
          <p:cNvPr id="56323" name="Picture 27" descr="E:\The Paperless Hymnal\SONGS\PPTiffFiles\Single Stanza\I\isitForMe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5"/>
          <p:cNvSpPr>
            <a:spLocks noGrp="1" noChangeArrowheads="1"/>
          </p:cNvSpPr>
          <p:nvPr>
            <p:ph type="title" idx="4294967295"/>
          </p:nvPr>
        </p:nvSpPr>
        <p:spPr>
          <a:xfrm>
            <a:off x="76200" y="152400"/>
            <a:ext cx="7772400" cy="304800"/>
          </a:xfrm>
        </p:spPr>
        <p:txBody>
          <a:bodyPr/>
          <a:lstStyle/>
          <a:p>
            <a:pPr algn="l"/>
            <a:r>
              <a:rPr lang="en-US" altLang="en-US" sz="2800" smtClean="0">
                <a:solidFill>
                  <a:schemeClr val="tx1"/>
                </a:solidFill>
                <a:latin typeface="Arial" pitchFamily="34" charset="0"/>
              </a:rPr>
              <a:t>1 – Is It For Me?</a:t>
            </a:r>
            <a:endParaRPr lang="en-US" altLang="en-US" sz="2800" smtClean="0"/>
          </a:p>
        </p:txBody>
      </p:sp>
      <p:sp>
        <p:nvSpPr>
          <p:cNvPr id="56325" name="Text Box 6"/>
          <p:cNvSpPr txBox="1">
            <a:spLocks noChangeArrowheads="1"/>
          </p:cNvSpPr>
          <p:nvPr/>
        </p:nvSpPr>
        <p:spPr bwMode="auto">
          <a:xfrm>
            <a:off x="228600" y="6162675"/>
            <a:ext cx="2501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600" smtClean="0">
                <a:solidFill>
                  <a:srgbClr val="000000"/>
                </a:solidFill>
              </a:rPr>
              <a:t>Words: Frances R. Havergal</a:t>
            </a:r>
          </a:p>
          <a:p>
            <a:pPr defTabSz="914400" eaLnBrk="0" fontAlgn="base" hangingPunct="0">
              <a:spcBef>
                <a:spcPct val="0"/>
              </a:spcBef>
              <a:spcAft>
                <a:spcPct val="0"/>
              </a:spcAft>
              <a:buFontTx/>
              <a:buNone/>
            </a:pPr>
            <a:r>
              <a:rPr lang="en-US" altLang="en-US" sz="1600" smtClean="0">
                <a:solidFill>
                  <a:srgbClr val="000000"/>
                </a:solidFill>
              </a:rPr>
              <a:t>Music: Tullius C. O’Kane</a:t>
            </a:r>
          </a:p>
        </p:txBody>
      </p:sp>
      <p:sp>
        <p:nvSpPr>
          <p:cNvPr id="56326" name="Text Box 8"/>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400" smtClean="0">
                <a:solidFill>
                  <a:srgbClr val="000000"/>
                </a:solidFill>
              </a:rPr>
              <a:t>© 2002 The Paperless Hymnal™</a:t>
            </a:r>
          </a:p>
        </p:txBody>
      </p:sp>
    </p:spTree>
    <p:extLst>
      <p:ext uri="{BB962C8B-B14F-4D97-AF65-F5344CB8AC3E}">
        <p14:creationId xmlns:p14="http://schemas.microsoft.com/office/powerpoint/2010/main" val="3184283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Issues that Divide US</a:t>
            </a:r>
          </a:p>
        </p:txBody>
      </p:sp>
      <p:sp>
        <p:nvSpPr>
          <p:cNvPr id="5" name="Rectangle 4"/>
          <p:cNvSpPr/>
          <p:nvPr/>
        </p:nvSpPr>
        <p:spPr>
          <a:xfrm>
            <a:off x="3886200" y="1447800"/>
            <a:ext cx="4343400" cy="1066800"/>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Script MT Bold" panose="03040602040607080904" pitchFamily="66" charset="0"/>
                <a:ea typeface="+mn-ea"/>
                <a:cs typeface="+mn-cs"/>
              </a:rPr>
              <a:t>Race &amp; Culture</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 y="2754313"/>
            <a:ext cx="4572000" cy="3062451"/>
          </a:xfrm>
          <a:prstGeom prst="rect">
            <a:avLst/>
          </a:prstGeom>
          <a:ln>
            <a:solidFill>
              <a:schemeClr val="bg1"/>
            </a:solidFill>
          </a:ln>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0" y="3578224"/>
            <a:ext cx="4572000" cy="3062452"/>
          </a:xfrm>
          <a:prstGeom prst="rect">
            <a:avLst/>
          </a:prstGeom>
          <a:ln>
            <a:solidFill>
              <a:schemeClr val="bg1"/>
            </a:solidFill>
          </a:ln>
        </p:spPr>
      </p:pic>
      <p:sp>
        <p:nvSpPr>
          <p:cNvPr id="6" name="Slide Number Placeholder 5"/>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237889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6"/>
          <p:cNvSpPr txBox="1">
            <a:spLocks noChangeArrowheads="1"/>
          </p:cNvSpPr>
          <p:nvPr/>
        </p:nvSpPr>
        <p:spPr bwMode="auto">
          <a:xfrm>
            <a:off x="1812925" y="1870075"/>
            <a:ext cx="38798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2400" smtClean="0">
                <a:solidFill>
                  <a:srgbClr val="000000"/>
                </a:solidFill>
              </a:rPr>
              <a:t>O Savior, my Redeemer,</a:t>
            </a:r>
          </a:p>
          <a:p>
            <a:pPr defTabSz="914400" eaLnBrk="0" fontAlgn="base" hangingPunct="0">
              <a:spcBef>
                <a:spcPct val="0"/>
              </a:spcBef>
              <a:spcAft>
                <a:spcPct val="0"/>
              </a:spcAft>
              <a:buFontTx/>
              <a:buNone/>
            </a:pPr>
            <a:r>
              <a:rPr lang="en-US" altLang="en-US" sz="2400" smtClean="0">
                <a:solidFill>
                  <a:srgbClr val="000000"/>
                </a:solidFill>
              </a:rPr>
              <a:t>What can I but adore,</a:t>
            </a:r>
          </a:p>
          <a:p>
            <a:pPr defTabSz="914400" eaLnBrk="0" fontAlgn="base" hangingPunct="0">
              <a:spcBef>
                <a:spcPct val="0"/>
              </a:spcBef>
              <a:spcAft>
                <a:spcPct val="0"/>
              </a:spcAft>
              <a:buFontTx/>
              <a:buNone/>
            </a:pPr>
            <a:r>
              <a:rPr lang="en-US" altLang="en-US" sz="2400" smtClean="0">
                <a:solidFill>
                  <a:srgbClr val="000000"/>
                </a:solidFill>
              </a:rPr>
              <a:t>And magnify and praise Thee,</a:t>
            </a:r>
          </a:p>
          <a:p>
            <a:pPr defTabSz="914400" eaLnBrk="0" fontAlgn="base" hangingPunct="0">
              <a:spcBef>
                <a:spcPct val="0"/>
              </a:spcBef>
              <a:spcAft>
                <a:spcPct val="0"/>
              </a:spcAft>
              <a:buFontTx/>
              <a:buNone/>
            </a:pPr>
            <a:r>
              <a:rPr lang="en-US" altLang="en-US" sz="2400" smtClean="0">
                <a:solidFill>
                  <a:srgbClr val="000000"/>
                </a:solidFill>
              </a:rPr>
              <a:t>And love Thee evermore?  </a:t>
            </a:r>
          </a:p>
        </p:txBody>
      </p:sp>
      <p:pic>
        <p:nvPicPr>
          <p:cNvPr id="57347" name="Picture 15" descr="E:\The Paperless Hymnal\SONGS\PPTiffFiles\Single Stanza\I\IsItForMe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2"/>
          <p:cNvSpPr>
            <a:spLocks noGrp="1" noChangeArrowheads="1"/>
          </p:cNvSpPr>
          <p:nvPr>
            <p:ph type="title" idx="4294967295"/>
          </p:nvPr>
        </p:nvSpPr>
        <p:spPr>
          <a:xfrm>
            <a:off x="76200" y="152400"/>
            <a:ext cx="7772400" cy="304800"/>
          </a:xfrm>
        </p:spPr>
        <p:txBody>
          <a:bodyPr/>
          <a:lstStyle/>
          <a:p>
            <a:pPr algn="l"/>
            <a:r>
              <a:rPr lang="en-US" altLang="en-US" sz="2800" smtClean="0">
                <a:solidFill>
                  <a:schemeClr val="tx1"/>
                </a:solidFill>
                <a:latin typeface="Arial" pitchFamily="34" charset="0"/>
              </a:rPr>
              <a:t>c – Is It For Me?</a:t>
            </a:r>
          </a:p>
        </p:txBody>
      </p:sp>
      <p:sp>
        <p:nvSpPr>
          <p:cNvPr id="57349" name="Text Box 4"/>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400" smtClean="0">
                <a:solidFill>
                  <a:srgbClr val="000000"/>
                </a:solidFill>
              </a:rPr>
              <a:t>© 2002 The Paperless Hymnal™</a:t>
            </a:r>
          </a:p>
        </p:txBody>
      </p:sp>
    </p:spTree>
    <p:extLst>
      <p:ext uri="{BB962C8B-B14F-4D97-AF65-F5344CB8AC3E}">
        <p14:creationId xmlns:p14="http://schemas.microsoft.com/office/powerpoint/2010/main" val="34534357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7"/>
          <p:cNvSpPr txBox="1">
            <a:spLocks noChangeArrowheads="1"/>
          </p:cNvSpPr>
          <p:nvPr/>
        </p:nvSpPr>
        <p:spPr bwMode="auto">
          <a:xfrm>
            <a:off x="1508125" y="2251075"/>
            <a:ext cx="41624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2400" smtClean="0">
                <a:solidFill>
                  <a:srgbClr val="000000"/>
                </a:solidFill>
              </a:rPr>
              <a:t>2.</a:t>
            </a:r>
          </a:p>
          <a:p>
            <a:pPr defTabSz="914400" eaLnBrk="0" fontAlgn="base" hangingPunct="0">
              <a:spcBef>
                <a:spcPct val="0"/>
              </a:spcBef>
              <a:spcAft>
                <a:spcPct val="0"/>
              </a:spcAft>
              <a:buFontTx/>
              <a:buNone/>
            </a:pPr>
            <a:r>
              <a:rPr lang="en-US" altLang="en-US" sz="2400" smtClean="0">
                <a:solidFill>
                  <a:srgbClr val="000000"/>
                </a:solidFill>
              </a:rPr>
              <a:t>Is it for me, Thy welcome,</a:t>
            </a:r>
          </a:p>
          <a:p>
            <a:pPr defTabSz="914400" eaLnBrk="0" fontAlgn="base" hangingPunct="0">
              <a:spcBef>
                <a:spcPct val="0"/>
              </a:spcBef>
              <a:spcAft>
                <a:spcPct val="0"/>
              </a:spcAft>
              <a:buFontTx/>
              <a:buNone/>
            </a:pPr>
            <a:r>
              <a:rPr lang="en-US" altLang="en-US" sz="2400" smtClean="0">
                <a:solidFill>
                  <a:srgbClr val="000000"/>
                </a:solidFill>
              </a:rPr>
              <a:t>Thy gracious "Enter in"</a:t>
            </a:r>
          </a:p>
          <a:p>
            <a:pPr defTabSz="914400" eaLnBrk="0" fontAlgn="base" hangingPunct="0">
              <a:spcBef>
                <a:spcPct val="0"/>
              </a:spcBef>
              <a:spcAft>
                <a:spcPct val="0"/>
              </a:spcAft>
              <a:buFontTx/>
              <a:buNone/>
            </a:pPr>
            <a:r>
              <a:rPr lang="en-US" altLang="en-US" sz="2400" smtClean="0">
                <a:solidFill>
                  <a:srgbClr val="000000"/>
                </a:solidFill>
              </a:rPr>
              <a:t>For me Thy "Come, ye blessed,"</a:t>
            </a:r>
          </a:p>
          <a:p>
            <a:pPr defTabSz="914400" eaLnBrk="0" fontAlgn="base" hangingPunct="0">
              <a:spcBef>
                <a:spcPct val="0"/>
              </a:spcBef>
              <a:spcAft>
                <a:spcPct val="0"/>
              </a:spcAft>
              <a:buFontTx/>
              <a:buNone/>
            </a:pPr>
            <a:r>
              <a:rPr lang="en-US" altLang="en-US" sz="2400" smtClean="0">
                <a:solidFill>
                  <a:srgbClr val="000000"/>
                </a:solidFill>
              </a:rPr>
              <a:t>For me so full of sin? </a:t>
            </a:r>
          </a:p>
        </p:txBody>
      </p:sp>
      <p:pic>
        <p:nvPicPr>
          <p:cNvPr id="58371" name="Picture 6" descr="E:\The Paperless Hymnal\SONGS\PPTiffFiles\Single Stanza\I\IsItForMe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2"/>
          <p:cNvSpPr>
            <a:spLocks noGrp="1" noChangeArrowheads="1"/>
          </p:cNvSpPr>
          <p:nvPr>
            <p:ph type="title" idx="4294967295"/>
          </p:nvPr>
        </p:nvSpPr>
        <p:spPr>
          <a:xfrm>
            <a:off x="76200" y="152400"/>
            <a:ext cx="7772400" cy="304800"/>
          </a:xfrm>
        </p:spPr>
        <p:txBody>
          <a:bodyPr/>
          <a:lstStyle/>
          <a:p>
            <a:pPr algn="l"/>
            <a:r>
              <a:rPr lang="en-US" altLang="en-US" sz="2800" smtClean="0">
                <a:solidFill>
                  <a:schemeClr val="tx1"/>
                </a:solidFill>
                <a:latin typeface="Arial" pitchFamily="34" charset="0"/>
              </a:rPr>
              <a:t>2 – Is It For Me?</a:t>
            </a:r>
          </a:p>
        </p:txBody>
      </p:sp>
      <p:sp>
        <p:nvSpPr>
          <p:cNvPr id="58373" name="Text Box 3"/>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400" smtClean="0">
                <a:solidFill>
                  <a:srgbClr val="000000"/>
                </a:solidFill>
              </a:rPr>
              <a:t>© 2002 The Paperless Hymnal™</a:t>
            </a:r>
          </a:p>
        </p:txBody>
      </p:sp>
      <p:sp>
        <p:nvSpPr>
          <p:cNvPr id="58374" name="Text Box 8"/>
          <p:cNvSpPr txBox="1">
            <a:spLocks noChangeArrowheads="1"/>
          </p:cNvSpPr>
          <p:nvPr/>
        </p:nvSpPr>
        <p:spPr bwMode="auto">
          <a:xfrm>
            <a:off x="228600" y="6162675"/>
            <a:ext cx="2501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600" smtClean="0">
                <a:solidFill>
                  <a:srgbClr val="000000"/>
                </a:solidFill>
              </a:rPr>
              <a:t>Words: Frances R. Havergal</a:t>
            </a:r>
          </a:p>
          <a:p>
            <a:pPr defTabSz="914400" eaLnBrk="0" fontAlgn="base" hangingPunct="0">
              <a:spcBef>
                <a:spcPct val="0"/>
              </a:spcBef>
              <a:spcAft>
                <a:spcPct val="0"/>
              </a:spcAft>
              <a:buFontTx/>
              <a:buNone/>
            </a:pPr>
            <a:r>
              <a:rPr lang="en-US" altLang="en-US" sz="1600" smtClean="0">
                <a:solidFill>
                  <a:srgbClr val="000000"/>
                </a:solidFill>
              </a:rPr>
              <a:t>Music: Tullius C. O’Kane</a:t>
            </a:r>
          </a:p>
        </p:txBody>
      </p:sp>
    </p:spTree>
    <p:extLst>
      <p:ext uri="{BB962C8B-B14F-4D97-AF65-F5344CB8AC3E}">
        <p14:creationId xmlns:p14="http://schemas.microsoft.com/office/powerpoint/2010/main" val="2925816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812925" y="1870075"/>
            <a:ext cx="38798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2400" smtClean="0">
                <a:solidFill>
                  <a:srgbClr val="000000"/>
                </a:solidFill>
              </a:rPr>
              <a:t>O Savior, my Redeemer,</a:t>
            </a:r>
          </a:p>
          <a:p>
            <a:pPr defTabSz="914400" eaLnBrk="0" fontAlgn="base" hangingPunct="0">
              <a:spcBef>
                <a:spcPct val="0"/>
              </a:spcBef>
              <a:spcAft>
                <a:spcPct val="0"/>
              </a:spcAft>
              <a:buFontTx/>
              <a:buNone/>
            </a:pPr>
            <a:r>
              <a:rPr lang="en-US" altLang="en-US" sz="2400" smtClean="0">
                <a:solidFill>
                  <a:srgbClr val="000000"/>
                </a:solidFill>
              </a:rPr>
              <a:t>What can I but adore,</a:t>
            </a:r>
          </a:p>
          <a:p>
            <a:pPr defTabSz="914400" eaLnBrk="0" fontAlgn="base" hangingPunct="0">
              <a:spcBef>
                <a:spcPct val="0"/>
              </a:spcBef>
              <a:spcAft>
                <a:spcPct val="0"/>
              </a:spcAft>
              <a:buFontTx/>
              <a:buNone/>
            </a:pPr>
            <a:r>
              <a:rPr lang="en-US" altLang="en-US" sz="2400" smtClean="0">
                <a:solidFill>
                  <a:srgbClr val="000000"/>
                </a:solidFill>
              </a:rPr>
              <a:t>And magnify and praise Thee,</a:t>
            </a:r>
          </a:p>
          <a:p>
            <a:pPr defTabSz="914400" eaLnBrk="0" fontAlgn="base" hangingPunct="0">
              <a:spcBef>
                <a:spcPct val="0"/>
              </a:spcBef>
              <a:spcAft>
                <a:spcPct val="0"/>
              </a:spcAft>
              <a:buFontTx/>
              <a:buNone/>
            </a:pPr>
            <a:r>
              <a:rPr lang="en-US" altLang="en-US" sz="2400" smtClean="0">
                <a:solidFill>
                  <a:srgbClr val="000000"/>
                </a:solidFill>
              </a:rPr>
              <a:t>And love Thee evermore?  </a:t>
            </a:r>
          </a:p>
        </p:txBody>
      </p:sp>
      <p:pic>
        <p:nvPicPr>
          <p:cNvPr id="59395" name="Picture 3" descr="E:\The Paperless Hymnal\SONGS\PPTiffFiles\Single Stanza\I\IsItForMe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4"/>
          <p:cNvSpPr>
            <a:spLocks noGrp="1" noChangeArrowheads="1"/>
          </p:cNvSpPr>
          <p:nvPr>
            <p:ph type="title" idx="4294967295"/>
          </p:nvPr>
        </p:nvSpPr>
        <p:spPr>
          <a:xfrm>
            <a:off x="76200" y="152400"/>
            <a:ext cx="7772400" cy="304800"/>
          </a:xfrm>
        </p:spPr>
        <p:txBody>
          <a:bodyPr/>
          <a:lstStyle/>
          <a:p>
            <a:pPr algn="l"/>
            <a:r>
              <a:rPr lang="en-US" altLang="en-US" sz="2800" smtClean="0">
                <a:solidFill>
                  <a:schemeClr val="tx1"/>
                </a:solidFill>
                <a:latin typeface="Arial" pitchFamily="34" charset="0"/>
              </a:rPr>
              <a:t>c – Is It For Me?</a:t>
            </a:r>
          </a:p>
        </p:txBody>
      </p:sp>
      <p:sp>
        <p:nvSpPr>
          <p:cNvPr id="59397" name="Text Box 5"/>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400" smtClean="0">
                <a:solidFill>
                  <a:srgbClr val="000000"/>
                </a:solidFill>
              </a:rPr>
              <a:t>© 2002 The Paperless Hymnal™</a:t>
            </a:r>
          </a:p>
        </p:txBody>
      </p:sp>
    </p:spTree>
    <p:extLst>
      <p:ext uri="{BB962C8B-B14F-4D97-AF65-F5344CB8AC3E}">
        <p14:creationId xmlns:p14="http://schemas.microsoft.com/office/powerpoint/2010/main" val="731989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1279525" y="2251075"/>
            <a:ext cx="37861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2400" smtClean="0">
                <a:solidFill>
                  <a:srgbClr val="000000"/>
                </a:solidFill>
              </a:rPr>
              <a:t>3.</a:t>
            </a:r>
          </a:p>
          <a:p>
            <a:pPr defTabSz="914400" eaLnBrk="0" fontAlgn="base" hangingPunct="0">
              <a:spcBef>
                <a:spcPct val="0"/>
              </a:spcBef>
              <a:spcAft>
                <a:spcPct val="0"/>
              </a:spcAft>
              <a:buFontTx/>
              <a:buNone/>
            </a:pPr>
            <a:r>
              <a:rPr lang="en-US" altLang="en-US" sz="2400" smtClean="0">
                <a:solidFill>
                  <a:srgbClr val="000000"/>
                </a:solidFill>
              </a:rPr>
              <a:t>O Savior, precious Savior,</a:t>
            </a:r>
          </a:p>
          <a:p>
            <a:pPr defTabSz="914400" eaLnBrk="0" fontAlgn="base" hangingPunct="0">
              <a:spcBef>
                <a:spcPct val="0"/>
              </a:spcBef>
              <a:spcAft>
                <a:spcPct val="0"/>
              </a:spcAft>
              <a:buFontTx/>
              <a:buNone/>
            </a:pPr>
            <a:r>
              <a:rPr lang="en-US" altLang="en-US" sz="2400" smtClean="0">
                <a:solidFill>
                  <a:srgbClr val="000000"/>
                </a:solidFill>
              </a:rPr>
              <a:t>My heart is at Thy feet;  </a:t>
            </a:r>
          </a:p>
          <a:p>
            <a:pPr defTabSz="914400" eaLnBrk="0" fontAlgn="base" hangingPunct="0">
              <a:spcBef>
                <a:spcPct val="0"/>
              </a:spcBef>
              <a:spcAft>
                <a:spcPct val="0"/>
              </a:spcAft>
              <a:buFontTx/>
              <a:buNone/>
            </a:pPr>
            <a:r>
              <a:rPr lang="en-US" altLang="en-US" sz="2400" smtClean="0">
                <a:solidFill>
                  <a:srgbClr val="000000"/>
                </a:solidFill>
              </a:rPr>
              <a:t>I bless Thee, and I love Thee,</a:t>
            </a:r>
          </a:p>
          <a:p>
            <a:pPr defTabSz="914400" eaLnBrk="0" fontAlgn="base" hangingPunct="0">
              <a:spcBef>
                <a:spcPct val="0"/>
              </a:spcBef>
              <a:spcAft>
                <a:spcPct val="0"/>
              </a:spcAft>
              <a:buFontTx/>
              <a:buNone/>
            </a:pPr>
            <a:r>
              <a:rPr lang="en-US" altLang="en-US" sz="2400" smtClean="0">
                <a:solidFill>
                  <a:srgbClr val="000000"/>
                </a:solidFill>
              </a:rPr>
              <a:t>And Thee I long to meet. </a:t>
            </a:r>
          </a:p>
        </p:txBody>
      </p:sp>
      <p:pic>
        <p:nvPicPr>
          <p:cNvPr id="60419" name="Picture 6" descr="E:\The Paperless Hymnal\SONGS\PPTiffFiles\Single Stanza\I\IsItForMe4.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2"/>
          <p:cNvSpPr>
            <a:spLocks noGrp="1" noChangeArrowheads="1"/>
          </p:cNvSpPr>
          <p:nvPr>
            <p:ph type="title" idx="4294967295"/>
          </p:nvPr>
        </p:nvSpPr>
        <p:spPr>
          <a:xfrm>
            <a:off x="76200" y="152400"/>
            <a:ext cx="7772400" cy="304800"/>
          </a:xfrm>
        </p:spPr>
        <p:txBody>
          <a:bodyPr/>
          <a:lstStyle/>
          <a:p>
            <a:pPr algn="l"/>
            <a:r>
              <a:rPr lang="en-US" altLang="en-US" sz="2800" smtClean="0">
                <a:solidFill>
                  <a:schemeClr val="tx1"/>
                </a:solidFill>
                <a:latin typeface="Arial" pitchFamily="34" charset="0"/>
              </a:rPr>
              <a:t>3 – Is It For Me?</a:t>
            </a:r>
            <a:endParaRPr lang="en-US" altLang="en-US" sz="2800" smtClean="0"/>
          </a:p>
        </p:txBody>
      </p:sp>
      <p:sp>
        <p:nvSpPr>
          <p:cNvPr id="60421" name="Text Box 3"/>
          <p:cNvSpPr txBox="1">
            <a:spLocks noChangeArrowheads="1"/>
          </p:cNvSpPr>
          <p:nvPr/>
        </p:nvSpPr>
        <p:spPr bwMode="auto">
          <a:xfrm>
            <a:off x="228600" y="6162675"/>
            <a:ext cx="2501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600" smtClean="0">
                <a:solidFill>
                  <a:srgbClr val="000000"/>
                </a:solidFill>
              </a:rPr>
              <a:t>Words: Frances R. Havergal</a:t>
            </a:r>
          </a:p>
          <a:p>
            <a:pPr defTabSz="914400" eaLnBrk="0" fontAlgn="base" hangingPunct="0">
              <a:spcBef>
                <a:spcPct val="0"/>
              </a:spcBef>
              <a:spcAft>
                <a:spcPct val="0"/>
              </a:spcAft>
              <a:buFontTx/>
              <a:buNone/>
            </a:pPr>
            <a:r>
              <a:rPr lang="en-US" altLang="en-US" sz="1600" smtClean="0">
                <a:solidFill>
                  <a:srgbClr val="000000"/>
                </a:solidFill>
              </a:rPr>
              <a:t>Music: Tullius C. O’Kane</a:t>
            </a:r>
          </a:p>
        </p:txBody>
      </p:sp>
      <p:sp>
        <p:nvSpPr>
          <p:cNvPr id="60422" name="Text Box 4"/>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400" smtClean="0">
                <a:solidFill>
                  <a:srgbClr val="000000"/>
                </a:solidFill>
              </a:rPr>
              <a:t>© 2002 The Paperless Hymnal™</a:t>
            </a:r>
          </a:p>
        </p:txBody>
      </p:sp>
    </p:spTree>
    <p:extLst>
      <p:ext uri="{BB962C8B-B14F-4D97-AF65-F5344CB8AC3E}">
        <p14:creationId xmlns:p14="http://schemas.microsoft.com/office/powerpoint/2010/main" val="1925940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812925" y="1870075"/>
            <a:ext cx="38798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2400" smtClean="0">
                <a:solidFill>
                  <a:srgbClr val="000000"/>
                </a:solidFill>
              </a:rPr>
              <a:t>O Savior, my Redeemer,</a:t>
            </a:r>
          </a:p>
          <a:p>
            <a:pPr defTabSz="914400" eaLnBrk="0" fontAlgn="base" hangingPunct="0">
              <a:spcBef>
                <a:spcPct val="0"/>
              </a:spcBef>
              <a:spcAft>
                <a:spcPct val="0"/>
              </a:spcAft>
              <a:buFontTx/>
              <a:buNone/>
            </a:pPr>
            <a:r>
              <a:rPr lang="en-US" altLang="en-US" sz="2400" smtClean="0">
                <a:solidFill>
                  <a:srgbClr val="000000"/>
                </a:solidFill>
              </a:rPr>
              <a:t>What can I but adore,</a:t>
            </a:r>
          </a:p>
          <a:p>
            <a:pPr defTabSz="914400" eaLnBrk="0" fontAlgn="base" hangingPunct="0">
              <a:spcBef>
                <a:spcPct val="0"/>
              </a:spcBef>
              <a:spcAft>
                <a:spcPct val="0"/>
              </a:spcAft>
              <a:buFontTx/>
              <a:buNone/>
            </a:pPr>
            <a:r>
              <a:rPr lang="en-US" altLang="en-US" sz="2400" smtClean="0">
                <a:solidFill>
                  <a:srgbClr val="000000"/>
                </a:solidFill>
              </a:rPr>
              <a:t>And magnify and praise Thee,</a:t>
            </a:r>
          </a:p>
          <a:p>
            <a:pPr defTabSz="914400" eaLnBrk="0" fontAlgn="base" hangingPunct="0">
              <a:spcBef>
                <a:spcPct val="0"/>
              </a:spcBef>
              <a:spcAft>
                <a:spcPct val="0"/>
              </a:spcAft>
              <a:buFontTx/>
              <a:buNone/>
            </a:pPr>
            <a:r>
              <a:rPr lang="en-US" altLang="en-US" sz="2400" smtClean="0">
                <a:solidFill>
                  <a:srgbClr val="000000"/>
                </a:solidFill>
              </a:rPr>
              <a:t>And love Thee evermore?  </a:t>
            </a:r>
          </a:p>
        </p:txBody>
      </p:sp>
      <p:pic>
        <p:nvPicPr>
          <p:cNvPr id="61443" name="Picture 3" descr="E:\The Paperless Hymnal\SONGS\PPTiffFiles\Single Stanza\I\IsItForMe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4"/>
          <p:cNvSpPr>
            <a:spLocks noGrp="1" noChangeArrowheads="1"/>
          </p:cNvSpPr>
          <p:nvPr>
            <p:ph type="title" idx="4294967295"/>
          </p:nvPr>
        </p:nvSpPr>
        <p:spPr>
          <a:xfrm>
            <a:off x="76200" y="152400"/>
            <a:ext cx="7772400" cy="304800"/>
          </a:xfrm>
        </p:spPr>
        <p:txBody>
          <a:bodyPr/>
          <a:lstStyle/>
          <a:p>
            <a:pPr algn="l"/>
            <a:r>
              <a:rPr lang="en-US" altLang="en-US" sz="2800" smtClean="0">
                <a:solidFill>
                  <a:schemeClr val="tx1"/>
                </a:solidFill>
                <a:latin typeface="Arial" pitchFamily="34" charset="0"/>
              </a:rPr>
              <a:t>c – Is It For Me?</a:t>
            </a:r>
          </a:p>
        </p:txBody>
      </p:sp>
      <p:sp>
        <p:nvSpPr>
          <p:cNvPr id="61445" name="Text Box 5"/>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400" smtClean="0">
                <a:solidFill>
                  <a:srgbClr val="000000"/>
                </a:solidFill>
              </a:rPr>
              <a:t>© 2002 The Paperless Hymnal™</a:t>
            </a:r>
          </a:p>
        </p:txBody>
      </p:sp>
    </p:spTree>
    <p:extLst>
      <p:ext uri="{BB962C8B-B14F-4D97-AF65-F5344CB8AC3E}">
        <p14:creationId xmlns:p14="http://schemas.microsoft.com/office/powerpoint/2010/main" val="6044990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1050925" y="2098675"/>
            <a:ext cx="41338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2400" smtClean="0">
                <a:solidFill>
                  <a:srgbClr val="000000"/>
                </a:solidFill>
              </a:rPr>
              <a:t>4.</a:t>
            </a:r>
          </a:p>
          <a:p>
            <a:pPr defTabSz="914400" eaLnBrk="0" fontAlgn="base" hangingPunct="0">
              <a:spcBef>
                <a:spcPct val="0"/>
              </a:spcBef>
              <a:spcAft>
                <a:spcPct val="0"/>
              </a:spcAft>
              <a:buFontTx/>
              <a:buNone/>
            </a:pPr>
            <a:r>
              <a:rPr lang="en-US" altLang="en-US" sz="2400" smtClean="0">
                <a:solidFill>
                  <a:srgbClr val="000000"/>
                </a:solidFill>
              </a:rPr>
              <a:t>I'll be with Thee for ever,</a:t>
            </a:r>
          </a:p>
          <a:p>
            <a:pPr defTabSz="914400" eaLnBrk="0" fontAlgn="base" hangingPunct="0">
              <a:spcBef>
                <a:spcPct val="0"/>
              </a:spcBef>
              <a:spcAft>
                <a:spcPct val="0"/>
              </a:spcAft>
              <a:buFontTx/>
              <a:buNone/>
            </a:pPr>
            <a:r>
              <a:rPr lang="en-US" altLang="en-US" sz="2400" smtClean="0">
                <a:solidFill>
                  <a:srgbClr val="000000"/>
                </a:solidFill>
              </a:rPr>
              <a:t>And never grieve Thee more;  </a:t>
            </a:r>
          </a:p>
          <a:p>
            <a:pPr defTabSz="914400" eaLnBrk="0" fontAlgn="base" hangingPunct="0">
              <a:spcBef>
                <a:spcPct val="0"/>
              </a:spcBef>
              <a:spcAft>
                <a:spcPct val="0"/>
              </a:spcAft>
              <a:buFontTx/>
              <a:buNone/>
            </a:pPr>
            <a:r>
              <a:rPr lang="en-US" altLang="en-US" sz="2400" smtClean="0">
                <a:solidFill>
                  <a:srgbClr val="000000"/>
                </a:solidFill>
              </a:rPr>
              <a:t>Dear Savior, I must praise Thee,</a:t>
            </a:r>
          </a:p>
          <a:p>
            <a:pPr defTabSz="914400" eaLnBrk="0" fontAlgn="base" hangingPunct="0">
              <a:spcBef>
                <a:spcPct val="0"/>
              </a:spcBef>
              <a:spcAft>
                <a:spcPct val="0"/>
              </a:spcAft>
              <a:buFontTx/>
              <a:buNone/>
            </a:pPr>
            <a:r>
              <a:rPr lang="en-US" altLang="en-US" sz="2400" smtClean="0">
                <a:solidFill>
                  <a:srgbClr val="000000"/>
                </a:solidFill>
              </a:rPr>
              <a:t>And love Thee evermore. </a:t>
            </a:r>
          </a:p>
        </p:txBody>
      </p:sp>
      <p:pic>
        <p:nvPicPr>
          <p:cNvPr id="62467" name="Picture 6" descr="E:\The Paperless Hymnal\SONGS\PPTiffFiles\Single Stanza\I\IsItForMe5.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2"/>
          <p:cNvSpPr>
            <a:spLocks noGrp="1" noChangeArrowheads="1"/>
          </p:cNvSpPr>
          <p:nvPr>
            <p:ph type="title" idx="4294967295"/>
          </p:nvPr>
        </p:nvSpPr>
        <p:spPr>
          <a:xfrm>
            <a:off x="76200" y="152400"/>
            <a:ext cx="7772400" cy="304800"/>
          </a:xfrm>
        </p:spPr>
        <p:txBody>
          <a:bodyPr/>
          <a:lstStyle/>
          <a:p>
            <a:pPr algn="l"/>
            <a:r>
              <a:rPr lang="en-US" altLang="en-US" sz="2800" smtClean="0">
                <a:solidFill>
                  <a:schemeClr val="tx1"/>
                </a:solidFill>
                <a:latin typeface="Arial" pitchFamily="34" charset="0"/>
              </a:rPr>
              <a:t>4 – Is It For Me?</a:t>
            </a:r>
            <a:endParaRPr lang="en-US" altLang="en-US" sz="2800" smtClean="0"/>
          </a:p>
        </p:txBody>
      </p:sp>
      <p:sp>
        <p:nvSpPr>
          <p:cNvPr id="62469" name="Text Box 3"/>
          <p:cNvSpPr txBox="1">
            <a:spLocks noChangeArrowheads="1"/>
          </p:cNvSpPr>
          <p:nvPr/>
        </p:nvSpPr>
        <p:spPr bwMode="auto">
          <a:xfrm>
            <a:off x="228600" y="6162675"/>
            <a:ext cx="2501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600" smtClean="0">
                <a:solidFill>
                  <a:srgbClr val="000000"/>
                </a:solidFill>
              </a:rPr>
              <a:t>Words: Frances R. Havergal</a:t>
            </a:r>
          </a:p>
          <a:p>
            <a:pPr defTabSz="914400" eaLnBrk="0" fontAlgn="base" hangingPunct="0">
              <a:spcBef>
                <a:spcPct val="0"/>
              </a:spcBef>
              <a:spcAft>
                <a:spcPct val="0"/>
              </a:spcAft>
              <a:buFontTx/>
              <a:buNone/>
            </a:pPr>
            <a:r>
              <a:rPr lang="en-US" altLang="en-US" sz="1600" smtClean="0">
                <a:solidFill>
                  <a:srgbClr val="000000"/>
                </a:solidFill>
              </a:rPr>
              <a:t>Music: Tullius C. O’Kane</a:t>
            </a:r>
          </a:p>
        </p:txBody>
      </p:sp>
      <p:sp>
        <p:nvSpPr>
          <p:cNvPr id="62470" name="Text Box 4"/>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400" smtClean="0">
                <a:solidFill>
                  <a:srgbClr val="000000"/>
                </a:solidFill>
              </a:rPr>
              <a:t>© 2002 The Paperless Hymnal™</a:t>
            </a:r>
          </a:p>
        </p:txBody>
      </p:sp>
    </p:spTree>
    <p:extLst>
      <p:ext uri="{BB962C8B-B14F-4D97-AF65-F5344CB8AC3E}">
        <p14:creationId xmlns:p14="http://schemas.microsoft.com/office/powerpoint/2010/main" val="21932468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812925" y="1870075"/>
            <a:ext cx="38798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2400" smtClean="0">
                <a:solidFill>
                  <a:srgbClr val="000000"/>
                </a:solidFill>
              </a:rPr>
              <a:t>O Savior, my Redeemer,</a:t>
            </a:r>
          </a:p>
          <a:p>
            <a:pPr defTabSz="914400" eaLnBrk="0" fontAlgn="base" hangingPunct="0">
              <a:spcBef>
                <a:spcPct val="0"/>
              </a:spcBef>
              <a:spcAft>
                <a:spcPct val="0"/>
              </a:spcAft>
              <a:buFontTx/>
              <a:buNone/>
            </a:pPr>
            <a:r>
              <a:rPr lang="en-US" altLang="en-US" sz="2400" smtClean="0">
                <a:solidFill>
                  <a:srgbClr val="000000"/>
                </a:solidFill>
              </a:rPr>
              <a:t>What can I but adore,</a:t>
            </a:r>
          </a:p>
          <a:p>
            <a:pPr defTabSz="914400" eaLnBrk="0" fontAlgn="base" hangingPunct="0">
              <a:spcBef>
                <a:spcPct val="0"/>
              </a:spcBef>
              <a:spcAft>
                <a:spcPct val="0"/>
              </a:spcAft>
              <a:buFontTx/>
              <a:buNone/>
            </a:pPr>
            <a:r>
              <a:rPr lang="en-US" altLang="en-US" sz="2400" smtClean="0">
                <a:solidFill>
                  <a:srgbClr val="000000"/>
                </a:solidFill>
              </a:rPr>
              <a:t>And magnify and praise Thee,</a:t>
            </a:r>
          </a:p>
          <a:p>
            <a:pPr defTabSz="914400" eaLnBrk="0" fontAlgn="base" hangingPunct="0">
              <a:spcBef>
                <a:spcPct val="0"/>
              </a:spcBef>
              <a:spcAft>
                <a:spcPct val="0"/>
              </a:spcAft>
              <a:buFontTx/>
              <a:buNone/>
            </a:pPr>
            <a:r>
              <a:rPr lang="en-US" altLang="en-US" sz="2400" smtClean="0">
                <a:solidFill>
                  <a:srgbClr val="000000"/>
                </a:solidFill>
              </a:rPr>
              <a:t>And love Thee evermore?  </a:t>
            </a:r>
          </a:p>
        </p:txBody>
      </p:sp>
      <p:pic>
        <p:nvPicPr>
          <p:cNvPr id="63491" name="Picture 3" descr="E:\The Paperless Hymnal\SONGS\PPTiffFiles\Single Stanza\I\IsItForMe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4"/>
          <p:cNvSpPr>
            <a:spLocks noGrp="1" noChangeArrowheads="1"/>
          </p:cNvSpPr>
          <p:nvPr>
            <p:ph type="title" idx="4294967295"/>
          </p:nvPr>
        </p:nvSpPr>
        <p:spPr>
          <a:xfrm>
            <a:off x="76200" y="152400"/>
            <a:ext cx="7772400" cy="304800"/>
          </a:xfrm>
        </p:spPr>
        <p:txBody>
          <a:bodyPr/>
          <a:lstStyle/>
          <a:p>
            <a:pPr algn="l"/>
            <a:r>
              <a:rPr lang="en-US" altLang="en-US" sz="2800" smtClean="0">
                <a:solidFill>
                  <a:schemeClr val="tx1"/>
                </a:solidFill>
                <a:latin typeface="Arial" pitchFamily="34" charset="0"/>
              </a:rPr>
              <a:t>c – Is It For Me?</a:t>
            </a:r>
          </a:p>
        </p:txBody>
      </p:sp>
      <p:sp>
        <p:nvSpPr>
          <p:cNvPr id="63493" name="Text Box 5"/>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914400" eaLnBrk="0" fontAlgn="base" hangingPunct="0">
              <a:spcBef>
                <a:spcPct val="0"/>
              </a:spcBef>
              <a:spcAft>
                <a:spcPct val="0"/>
              </a:spcAft>
              <a:buFontTx/>
              <a:buNone/>
            </a:pPr>
            <a:r>
              <a:rPr lang="en-US" altLang="en-US" sz="1400" smtClean="0">
                <a:solidFill>
                  <a:srgbClr val="000000"/>
                </a:solidFill>
              </a:rPr>
              <a:t>© 2002 The Paperless Hymnal™</a:t>
            </a:r>
          </a:p>
        </p:txBody>
      </p:sp>
    </p:spTree>
    <p:extLst>
      <p:ext uri="{BB962C8B-B14F-4D97-AF65-F5344CB8AC3E}">
        <p14:creationId xmlns:p14="http://schemas.microsoft.com/office/powerpoint/2010/main" val="104246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Issues that Divide US</a:t>
            </a:r>
          </a:p>
        </p:txBody>
      </p:sp>
      <p:sp>
        <p:nvSpPr>
          <p:cNvPr id="5" name="Rectangle 4"/>
          <p:cNvSpPr/>
          <p:nvPr/>
        </p:nvSpPr>
        <p:spPr>
          <a:xfrm>
            <a:off x="3886200" y="1447800"/>
            <a:ext cx="4343400" cy="1066800"/>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rgbClr val="002060"/>
                </a:solidFill>
                <a:latin typeface="Script MT Bold" panose="03040602040607080904" pitchFamily="66" charset="0"/>
              </a:rPr>
              <a:t>Refugees</a:t>
            </a:r>
            <a:endParaRPr kumimoji="0" lang="en-US" sz="4000" b="0" i="0" u="none" strike="noStrike" kern="1200" cap="none" spc="0" normalizeH="0" baseline="0" noProof="0" dirty="0">
              <a:ln>
                <a:noFill/>
              </a:ln>
              <a:solidFill>
                <a:srgbClr val="002060"/>
              </a:solidFill>
              <a:effectLst/>
              <a:uLnTx/>
              <a:uFillTx/>
              <a:latin typeface="Script MT Bold" panose="03040602040607080904" pitchFamily="66" charset="0"/>
              <a:ea typeface="+mn-ea"/>
              <a:cs typeface="+mn-cs"/>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0" y="2773363"/>
            <a:ext cx="5486400" cy="3693990"/>
          </a:xfrm>
          <a:prstGeom prst="rect">
            <a:avLst/>
          </a:prstGeom>
          <a:ln>
            <a:solidFill>
              <a:schemeClr val="bg1"/>
            </a:solidFill>
          </a:ln>
        </p:spPr>
      </p:pic>
      <p:sp>
        <p:nvSpPr>
          <p:cNvPr id="2" name="Slide Number Placeholder 1"/>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1133334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Issues that Divide US</a:t>
            </a:r>
          </a:p>
        </p:txBody>
      </p:sp>
      <p:sp>
        <p:nvSpPr>
          <p:cNvPr id="5" name="Rectangle 4"/>
          <p:cNvSpPr/>
          <p:nvPr/>
        </p:nvSpPr>
        <p:spPr>
          <a:xfrm>
            <a:off x="3886200" y="1447800"/>
            <a:ext cx="4343400" cy="1066800"/>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rgbClr val="002060"/>
                </a:solidFill>
                <a:latin typeface="Script MT Bold" panose="03040602040607080904" pitchFamily="66" charset="0"/>
              </a:rPr>
              <a:t>Immigration</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4031" y="2792413"/>
            <a:ext cx="5595937" cy="3657600"/>
          </a:xfrm>
          <a:prstGeom prst="rect">
            <a:avLst/>
          </a:prstGeom>
          <a:ln>
            <a:solidFill>
              <a:schemeClr val="bg1"/>
            </a:solidFill>
          </a:ln>
        </p:spPr>
      </p:pic>
      <p:sp>
        <p:nvSpPr>
          <p:cNvPr id="6" name="Sun 5"/>
          <p:cNvSpPr/>
          <p:nvPr/>
        </p:nvSpPr>
        <p:spPr>
          <a:xfrm>
            <a:off x="7543800" y="2911474"/>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7848600" y="3216274"/>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8</a:t>
            </a:r>
          </a:p>
        </p:txBody>
      </p:sp>
      <p:sp>
        <p:nvSpPr>
          <p:cNvPr id="2" name="Slide Number Placeholder 1"/>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266301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Issues that Divide US</a:t>
            </a:r>
          </a:p>
        </p:txBody>
      </p:sp>
      <p:sp>
        <p:nvSpPr>
          <p:cNvPr id="5" name="Rectangle 4"/>
          <p:cNvSpPr/>
          <p:nvPr/>
        </p:nvSpPr>
        <p:spPr>
          <a:xfrm>
            <a:off x="3886200" y="1447800"/>
            <a:ext cx="4343400" cy="1066800"/>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rgbClr val="002060"/>
                </a:solidFill>
                <a:latin typeface="Script MT Bold" panose="03040602040607080904" pitchFamily="66" charset="0"/>
              </a:rPr>
              <a:t>Environmental Care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6687" y="2773363"/>
            <a:ext cx="5490625" cy="3657600"/>
          </a:xfrm>
          <a:prstGeom prst="rect">
            <a:avLst/>
          </a:prstGeom>
          <a:ln>
            <a:solidFill>
              <a:schemeClr val="bg1"/>
            </a:solidFill>
          </a:ln>
        </p:spPr>
      </p:pic>
      <p:sp>
        <p:nvSpPr>
          <p:cNvPr id="2" name="Slide Number Placeholder 1"/>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100300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365126"/>
            <a:ext cx="7886700" cy="1325563"/>
          </a:xfrm>
          <a:prstGeom prst="rect">
            <a:avLst/>
          </a:prstGeom>
          <a:solidFill>
            <a:schemeClr val="bg1"/>
          </a:solidFill>
          <a:ln w="25400">
            <a:solidFill>
              <a:srgbClr val="6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C0000"/>
                </a:solidFill>
                <a:effectLst/>
                <a:uLnTx/>
                <a:uFillTx/>
                <a:latin typeface="Cooper Black" panose="0208090404030B020404" pitchFamily="18" charset="0"/>
                <a:ea typeface="+mn-ea"/>
                <a:cs typeface="+mn-cs"/>
              </a:rPr>
              <a:t>Issues that Divide US</a:t>
            </a:r>
          </a:p>
        </p:txBody>
      </p:sp>
      <p:sp>
        <p:nvSpPr>
          <p:cNvPr id="5" name="Rectangle 4"/>
          <p:cNvSpPr/>
          <p:nvPr/>
        </p:nvSpPr>
        <p:spPr>
          <a:xfrm>
            <a:off x="3886200" y="1447800"/>
            <a:ext cx="4343400" cy="1066800"/>
          </a:xfrm>
          <a:prstGeom prst="rect">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Script MT Bold" panose="03040602040607080904" pitchFamily="66" charset="0"/>
                <a:ea typeface="+mn-ea"/>
                <a:cs typeface="+mn-cs"/>
              </a:rPr>
              <a:t>Social </a:t>
            </a:r>
            <a:r>
              <a:rPr lang="en-US" sz="4000" dirty="0">
                <a:solidFill>
                  <a:srgbClr val="002060"/>
                </a:solidFill>
                <a:latin typeface="Script MT Bold" panose="03040602040607080904" pitchFamily="66" charset="0"/>
              </a:rPr>
              <a:t>Class </a:t>
            </a:r>
            <a:endParaRPr kumimoji="0" lang="en-US" sz="4000" b="0" i="0" u="none" strike="noStrike" kern="1200" cap="none" spc="0" normalizeH="0" baseline="0" noProof="0" dirty="0">
              <a:ln>
                <a:noFill/>
              </a:ln>
              <a:solidFill>
                <a:srgbClr val="002060"/>
              </a:solidFill>
              <a:effectLst/>
              <a:uLnTx/>
              <a:uFillTx/>
              <a:latin typeface="Script MT Bold" panose="03040602040607080904" pitchFamily="66" charset="0"/>
              <a:ea typeface="+mn-ea"/>
              <a:cs typeface="+mn-cs"/>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90700" y="2792413"/>
            <a:ext cx="5562600" cy="3657298"/>
          </a:xfrm>
          <a:prstGeom prst="rect">
            <a:avLst/>
          </a:prstGeom>
          <a:ln>
            <a:solidFill>
              <a:schemeClr val="bg1"/>
            </a:solidFill>
          </a:ln>
        </p:spPr>
      </p:pic>
      <p:sp>
        <p:nvSpPr>
          <p:cNvPr id="2" name="Slide Number Placeholder 1"/>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12172973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OfficeLight_16x9</Template>
  <TotalTime>4170</TotalTime>
  <Words>1517</Words>
  <Application>Microsoft Office PowerPoint</Application>
  <PresentationFormat>On-screen Show (4:3)</PresentationFormat>
  <Paragraphs>319</Paragraphs>
  <Slides>56</Slides>
  <Notes>1</Notes>
  <HiddenSlides>0</HiddenSlides>
  <MMClips>0</MMClips>
  <ScaleCrop>false</ScaleCrop>
  <HeadingPairs>
    <vt:vector size="4" baseType="variant">
      <vt:variant>
        <vt:lpstr>Theme</vt:lpstr>
      </vt:variant>
      <vt:variant>
        <vt:i4>3</vt:i4>
      </vt:variant>
      <vt:variant>
        <vt:lpstr>Slide Titles</vt:lpstr>
      </vt:variant>
      <vt:variant>
        <vt:i4>56</vt:i4>
      </vt:variant>
    </vt:vector>
  </HeadingPairs>
  <TitlesOfParts>
    <vt:vector size="59" baseType="lpstr">
      <vt:lpstr>Office Theme</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Prejudices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 Is Thy Heart Right With God?</vt:lpstr>
      <vt:lpstr>1 – Is Thy Heart Right With God?</vt:lpstr>
      <vt:lpstr>c – Is Thy Heart Right With God?</vt:lpstr>
      <vt:lpstr>c – Is Thy Heart Right With God?</vt:lpstr>
      <vt:lpstr>2 – Is Thy Heart Right With God?</vt:lpstr>
      <vt:lpstr>2 – Is Thy Heart Right With God?</vt:lpstr>
      <vt:lpstr>c – Is Thy Heart Right With God?</vt:lpstr>
      <vt:lpstr>c – Is Thy Heart Right With God?</vt:lpstr>
      <vt:lpstr>3 – Is Thy Heart Right With God?</vt:lpstr>
      <vt:lpstr>3 – Is Thy Heart Right With God?</vt:lpstr>
      <vt:lpstr>c – Is Thy Heart Right With God?</vt:lpstr>
      <vt:lpstr>c – Is Thy Heart Right With God?</vt:lpstr>
      <vt:lpstr>PowerPoint Presentation</vt:lpstr>
      <vt:lpstr>PowerPoint Presentation</vt:lpstr>
      <vt:lpstr>1 – Is It For Me?</vt:lpstr>
      <vt:lpstr>c – Is It For Me?</vt:lpstr>
      <vt:lpstr>2 – Is It For Me?</vt:lpstr>
      <vt:lpstr>c – Is It For Me?</vt:lpstr>
      <vt:lpstr>3 – Is It For Me?</vt:lpstr>
      <vt:lpstr>c – Is It For Me?</vt:lpstr>
      <vt:lpstr>4 – Is It For Me?</vt:lpstr>
      <vt:lpstr>c – Is It For 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BURNS</dc:creator>
  <cp:lastModifiedBy>oneal</cp:lastModifiedBy>
  <cp:revision>117</cp:revision>
  <dcterms:created xsi:type="dcterms:W3CDTF">2017-01-16T20:45:21Z</dcterms:created>
  <dcterms:modified xsi:type="dcterms:W3CDTF">2017-01-29T22:51:32Z</dcterms:modified>
</cp:coreProperties>
</file>