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86" r:id="rId2"/>
    <p:sldId id="280" r:id="rId3"/>
    <p:sldId id="292" r:id="rId4"/>
    <p:sldId id="287" r:id="rId5"/>
    <p:sldId id="271" r:id="rId6"/>
    <p:sldId id="281" r:id="rId7"/>
    <p:sldId id="293" r:id="rId8"/>
    <p:sldId id="272" r:id="rId9"/>
    <p:sldId id="278" r:id="rId10"/>
    <p:sldId id="288" r:id="rId11"/>
    <p:sldId id="273" r:id="rId12"/>
    <p:sldId id="279" r:id="rId13"/>
    <p:sldId id="289" r:id="rId14"/>
    <p:sldId id="274" r:id="rId15"/>
    <p:sldId id="290" r:id="rId16"/>
    <p:sldId id="275" r:id="rId17"/>
    <p:sldId id="282" r:id="rId18"/>
    <p:sldId id="291" r:id="rId19"/>
    <p:sldId id="276" r:id="rId20"/>
    <p:sldId id="283" r:id="rId21"/>
    <p:sldId id="277" r:id="rId22"/>
    <p:sldId id="284" r:id="rId23"/>
    <p:sldId id="285" r:id="rId24"/>
    <p:sldId id="263" r:id="rId2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05A6FAAD-F9A2-4E29-8161-8B6BB31F7FFF}" type="datetimeFigureOut">
              <a:rPr lang="en-US" smtClean="0"/>
              <a:t>10/20/2019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127DD466-E520-4AC5-91C0-70140B9FE0E5}" type="slidenum">
              <a:rPr lang="en-US" smtClean="0"/>
              <a:t>‹#›</a:t>
            </a:fld>
            <a:endParaRPr lang="en-US"/>
          </a:p>
        </p:txBody>
      </p:sp>
    </p:spTree>
    <p:extLst>
      <p:ext uri="{BB962C8B-B14F-4D97-AF65-F5344CB8AC3E}">
        <p14:creationId xmlns:p14="http://schemas.microsoft.com/office/powerpoint/2010/main" val="5240017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DA82FC-D240-4204-9305-806EE45D4EE8}" type="datetimeFigureOut">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253713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A82FC-D240-4204-9305-806EE45D4EE8}" type="datetimeFigureOut">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315601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A82FC-D240-4204-9305-806EE45D4EE8}" type="datetimeFigureOut">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139286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A82FC-D240-4204-9305-806EE45D4EE8}" type="datetimeFigureOut">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225777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DA82FC-D240-4204-9305-806EE45D4EE8}" type="datetimeFigureOut">
              <a:rPr lang="en-US" smtClean="0"/>
              <a:t>10/20/2019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246521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DA82FC-D240-4204-9305-806EE45D4EE8}" type="datetimeFigureOut">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410042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DA82FC-D240-4204-9305-806EE45D4EE8}" type="datetimeFigureOut">
              <a:rPr lang="en-US" smtClean="0"/>
              <a:t>10/20/2019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13078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DA82FC-D240-4204-9305-806EE45D4EE8}" type="datetimeFigureOut">
              <a:rPr lang="en-US" smtClean="0"/>
              <a:t>10/20/2019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275681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A82FC-D240-4204-9305-806EE45D4EE8}" type="datetimeFigureOut">
              <a:rPr lang="en-US" smtClean="0"/>
              <a:t>10/20/2019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4011283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A82FC-D240-4204-9305-806EE45D4EE8}" type="datetimeFigureOut">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233719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A82FC-D240-4204-9305-806EE45D4EE8}" type="datetimeFigureOut">
              <a:rPr lang="en-US" smtClean="0"/>
              <a:t>10/20/2019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39E7A7-F427-4637-8F2A-98B8BE31F719}" type="slidenum">
              <a:rPr lang="en-US" smtClean="0"/>
              <a:t>‹#›</a:t>
            </a:fld>
            <a:endParaRPr lang="en-US"/>
          </a:p>
        </p:txBody>
      </p:sp>
    </p:spTree>
    <p:extLst>
      <p:ext uri="{BB962C8B-B14F-4D97-AF65-F5344CB8AC3E}">
        <p14:creationId xmlns:p14="http://schemas.microsoft.com/office/powerpoint/2010/main" val="319516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DA82FC-D240-4204-9305-806EE45D4EE8}" type="datetimeFigureOut">
              <a:rPr lang="en-US" smtClean="0"/>
              <a:t>10/20/2019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9E7A7-F427-4637-8F2A-98B8BE31F719}" type="slidenum">
              <a:rPr lang="en-US" smtClean="0"/>
              <a:t>‹#›</a:t>
            </a:fld>
            <a:endParaRPr lang="en-US"/>
          </a:p>
        </p:txBody>
      </p:sp>
    </p:spTree>
    <p:extLst>
      <p:ext uri="{BB962C8B-B14F-4D97-AF65-F5344CB8AC3E}">
        <p14:creationId xmlns:p14="http://schemas.microsoft.com/office/powerpoint/2010/main" val="371823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ibleask.org/who-was-the-prophet-jeremia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7200" b="1" dirty="0" smtClean="0"/>
              <a:t>The Weeping Prophet</a:t>
            </a:r>
            <a:endParaRPr lang="en-US" sz="7200" b="1" dirty="0"/>
          </a:p>
        </p:txBody>
      </p:sp>
    </p:spTree>
    <p:extLst>
      <p:ext uri="{BB962C8B-B14F-4D97-AF65-F5344CB8AC3E}">
        <p14:creationId xmlns:p14="http://schemas.microsoft.com/office/powerpoint/2010/main" val="3948944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u="sng" dirty="0" smtClean="0"/>
              <a:t>Why did Jeremiah Cry?</a:t>
            </a:r>
            <a:endParaRPr lang="en-US" sz="6600" b="1" u="sng" dirty="0"/>
          </a:p>
        </p:txBody>
      </p:sp>
    </p:spTree>
    <p:extLst>
      <p:ext uri="{BB962C8B-B14F-4D97-AF65-F5344CB8AC3E}">
        <p14:creationId xmlns:p14="http://schemas.microsoft.com/office/powerpoint/2010/main" val="1068514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1112"/>
            <a:ext cx="11353800" cy="5945851"/>
          </a:xfrm>
        </p:spPr>
        <p:txBody>
          <a:bodyPr>
            <a:normAutofit/>
          </a:bodyPr>
          <a:lstStyle/>
          <a:p>
            <a:endParaRPr lang="en-US" sz="3600" b="1" u="sng" dirty="0" smtClean="0">
              <a:solidFill>
                <a:srgbClr val="FF0000"/>
              </a:solidFill>
            </a:endParaRPr>
          </a:p>
          <a:p>
            <a:r>
              <a:rPr lang="en-US" sz="3600" b="1" u="sng" dirty="0" smtClean="0">
                <a:solidFill>
                  <a:srgbClr val="FF0000"/>
                </a:solidFill>
              </a:rPr>
              <a:t>2. What seems to be </a:t>
            </a:r>
            <a:r>
              <a:rPr lang="en-US" sz="3600" b="1" u="sng" dirty="0" err="1" smtClean="0">
                <a:solidFill>
                  <a:srgbClr val="FF0000"/>
                </a:solidFill>
              </a:rPr>
              <a:t>prevailent</a:t>
            </a:r>
            <a:r>
              <a:rPr lang="en-US" sz="3600" b="1" u="sng" dirty="0" smtClean="0">
                <a:solidFill>
                  <a:srgbClr val="FF0000"/>
                </a:solidFill>
              </a:rPr>
              <a:t> among the Israelites?   Is it  ‘Greed ?”.  Jeremiah 6:13 </a:t>
            </a:r>
            <a:r>
              <a:rPr lang="en-US" sz="3600" i="1" dirty="0"/>
              <a:t>“From the least to the greatest of them, </a:t>
            </a:r>
            <a:r>
              <a:rPr lang="en-US" sz="3600" b="1" i="1" u="sng" dirty="0">
                <a:solidFill>
                  <a:srgbClr val="00B050"/>
                </a:solidFill>
              </a:rPr>
              <a:t>everyone is greedy…”</a:t>
            </a:r>
            <a:r>
              <a:rPr lang="en-US" sz="3600" b="1" u="sng" dirty="0">
                <a:solidFill>
                  <a:srgbClr val="00B050"/>
                </a:solidFill>
              </a:rPr>
              <a:t> </a:t>
            </a:r>
            <a:r>
              <a:rPr lang="en-US" sz="3600" dirty="0"/>
              <a:t>(6:13) –</a:t>
            </a:r>
          </a:p>
          <a:p>
            <a:r>
              <a:rPr lang="en-US" sz="3600" b="1" u="sng" dirty="0" smtClean="0">
                <a:solidFill>
                  <a:srgbClr val="FF0000"/>
                </a:solidFill>
              </a:rPr>
              <a:t>  </a:t>
            </a:r>
          </a:p>
          <a:p>
            <a:r>
              <a:rPr lang="en-US" sz="3600" b="1" u="sng" dirty="0"/>
              <a:t> </a:t>
            </a:r>
            <a:r>
              <a:rPr lang="en-US" sz="3600" b="1" u="sng" dirty="0" smtClean="0"/>
              <a:t>Why is there so much spiritual indifference?</a:t>
            </a:r>
            <a:r>
              <a:rPr lang="en-US" sz="3600" dirty="0" smtClean="0"/>
              <a:t> </a:t>
            </a:r>
          </a:p>
          <a:p>
            <a:r>
              <a:rPr lang="en-US" sz="3600" b="1" u="sng" dirty="0"/>
              <a:t> </a:t>
            </a:r>
            <a:r>
              <a:rPr lang="en-US" sz="3600" b="1" u="sng" dirty="0" smtClean="0"/>
              <a:t> The problem is not  atheism</a:t>
            </a:r>
            <a:r>
              <a:rPr lang="en-US" sz="3600" dirty="0" smtClean="0"/>
              <a:t>.  Many people say they </a:t>
            </a:r>
          </a:p>
          <a:p>
            <a:r>
              <a:rPr lang="en-US" sz="3600" dirty="0" smtClean="0"/>
              <a:t>Believe in God!   </a:t>
            </a:r>
          </a:p>
        </p:txBody>
      </p:sp>
    </p:spTree>
    <p:extLst>
      <p:ext uri="{BB962C8B-B14F-4D97-AF65-F5344CB8AC3E}">
        <p14:creationId xmlns:p14="http://schemas.microsoft.com/office/powerpoint/2010/main" val="2752768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74" y="-1"/>
            <a:ext cx="12107426" cy="6360607"/>
          </a:xfrm>
        </p:spPr>
        <p:txBody>
          <a:bodyPr>
            <a:normAutofit/>
          </a:bodyPr>
          <a:lstStyle/>
          <a:p>
            <a:r>
              <a:rPr lang="en-US" sz="3600" dirty="0"/>
              <a:t>Is it that we are just too busy! </a:t>
            </a:r>
            <a:r>
              <a:rPr lang="en-US" sz="3600" i="1" dirty="0"/>
              <a:t>“From the least to the greatest of them, everyone is greedy…”</a:t>
            </a:r>
            <a:r>
              <a:rPr lang="en-US" sz="3600" dirty="0"/>
              <a:t> (6:13) –</a:t>
            </a:r>
          </a:p>
          <a:p>
            <a:r>
              <a:rPr lang="en-US" sz="3600" dirty="0" smtClean="0"/>
              <a:t>     </a:t>
            </a:r>
            <a:r>
              <a:rPr lang="en-US" sz="3600" dirty="0"/>
              <a:t>greedy for money, </a:t>
            </a:r>
          </a:p>
          <a:p>
            <a:r>
              <a:rPr lang="en-US" sz="3600" dirty="0" smtClean="0"/>
              <a:t>     for </a:t>
            </a:r>
            <a:r>
              <a:rPr lang="en-US" sz="3600" dirty="0"/>
              <a:t>entertainment,</a:t>
            </a:r>
          </a:p>
          <a:p>
            <a:r>
              <a:rPr lang="en-US" sz="3600" dirty="0"/>
              <a:t> </a:t>
            </a:r>
            <a:r>
              <a:rPr lang="en-US" sz="3600" dirty="0" smtClean="0"/>
              <a:t>    for </a:t>
            </a:r>
            <a:r>
              <a:rPr lang="en-US" sz="3600" dirty="0"/>
              <a:t>things. </a:t>
            </a:r>
          </a:p>
          <a:p>
            <a:r>
              <a:rPr lang="en-US" sz="3600" dirty="0"/>
              <a:t>    Is it true that today’s Christians have the </a:t>
            </a:r>
            <a:r>
              <a:rPr lang="en-US" sz="3600" dirty="0" smtClean="0"/>
              <a:t>motto:  </a:t>
            </a:r>
            <a:r>
              <a:rPr lang="en-US" sz="3600" dirty="0"/>
              <a:t>“The more we have the more we want, and the busier we become. “Too busy” is the excuse of the condemned </a:t>
            </a:r>
            <a:endParaRPr lang="en-US" sz="3600" dirty="0" smtClean="0"/>
          </a:p>
          <a:p>
            <a:r>
              <a:rPr lang="en-US" sz="3600" dirty="0"/>
              <a:t> </a:t>
            </a:r>
            <a:r>
              <a:rPr lang="en-US" sz="3600" dirty="0" smtClean="0"/>
              <a:t>          (</a:t>
            </a:r>
            <a:r>
              <a:rPr lang="en-US" sz="3600" dirty="0"/>
              <a:t>Luke </a:t>
            </a:r>
            <a:r>
              <a:rPr lang="en-US" sz="3600" dirty="0" smtClean="0"/>
              <a:t>14:16ff    excuses made! ) </a:t>
            </a:r>
            <a:endParaRPr lang="en-US" sz="3600" dirty="0"/>
          </a:p>
          <a:p>
            <a:r>
              <a:rPr lang="en-US" sz="3600" dirty="0"/>
              <a:t> </a:t>
            </a:r>
            <a:r>
              <a:rPr lang="en-US" sz="3600" b="1" dirty="0"/>
              <a:t>Observe the misplaced priorities of many – </a:t>
            </a:r>
            <a:r>
              <a:rPr lang="en-US" sz="3600" b="1" u="sng" dirty="0">
                <a:solidFill>
                  <a:srgbClr val="00B050"/>
                </a:solidFill>
              </a:rPr>
              <a:t>then weep with Jeremiah!</a:t>
            </a:r>
          </a:p>
          <a:p>
            <a:endParaRPr lang="en-US" dirty="0"/>
          </a:p>
        </p:txBody>
      </p:sp>
    </p:spTree>
    <p:extLst>
      <p:ext uri="{BB962C8B-B14F-4D97-AF65-F5344CB8AC3E}">
        <p14:creationId xmlns:p14="http://schemas.microsoft.com/office/powerpoint/2010/main" val="304811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dirty="0" smtClean="0"/>
              <a:t>Why did Jeremiah cry?</a:t>
            </a:r>
            <a:endParaRPr lang="en-US" sz="6600" dirty="0"/>
          </a:p>
        </p:txBody>
      </p:sp>
    </p:spTree>
    <p:extLst>
      <p:ext uri="{BB962C8B-B14F-4D97-AF65-F5344CB8AC3E}">
        <p14:creationId xmlns:p14="http://schemas.microsoft.com/office/powerpoint/2010/main" val="662069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0532"/>
            <a:ext cx="12007780" cy="6390752"/>
          </a:xfrm>
        </p:spPr>
        <p:txBody>
          <a:bodyPr>
            <a:normAutofit fontScale="92500" lnSpcReduction="20000"/>
          </a:bodyPr>
          <a:lstStyle/>
          <a:p>
            <a:endParaRPr lang="en-US" sz="3600" b="1" u="sng" dirty="0" smtClean="0">
              <a:solidFill>
                <a:srgbClr val="FF0000"/>
              </a:solidFill>
            </a:endParaRPr>
          </a:p>
          <a:p>
            <a:r>
              <a:rPr lang="en-US" sz="3600" b="1" u="sng" dirty="0" smtClean="0">
                <a:solidFill>
                  <a:srgbClr val="FF0000"/>
                </a:solidFill>
              </a:rPr>
              <a:t>3.  The people then had a desire to be pacified! They </a:t>
            </a:r>
          </a:p>
          <a:p>
            <a:r>
              <a:rPr lang="en-US" sz="3600" b="1" u="sng" dirty="0" smtClean="0">
                <a:solidFill>
                  <a:srgbClr val="FF0000"/>
                </a:solidFill>
              </a:rPr>
              <a:t>Desired ‘soothing words of comfort’   .  They are told by the </a:t>
            </a:r>
          </a:p>
          <a:p>
            <a:r>
              <a:rPr lang="en-US" sz="3600" b="1" u="sng" dirty="0" smtClean="0">
                <a:solidFill>
                  <a:srgbClr val="FF0000"/>
                </a:solidFill>
              </a:rPr>
              <a:t>Priests ‘peace, peace, when there is no peace!  </a:t>
            </a:r>
            <a:r>
              <a:rPr lang="en-US" sz="3600" b="1" u="sng" dirty="0" err="1" smtClean="0">
                <a:solidFill>
                  <a:srgbClr val="FF0000"/>
                </a:solidFill>
              </a:rPr>
              <a:t>Jerm</a:t>
            </a:r>
            <a:r>
              <a:rPr lang="en-US" sz="3600" b="1" u="sng" dirty="0" smtClean="0">
                <a:solidFill>
                  <a:srgbClr val="FF0000"/>
                </a:solidFill>
              </a:rPr>
              <a:t>. 6:14</a:t>
            </a:r>
          </a:p>
          <a:p>
            <a:r>
              <a:rPr lang="en-US" sz="3600" dirty="0" smtClean="0"/>
              <a:t> Could they have said ‘Why are you so negative, Jeremiah? </a:t>
            </a:r>
            <a:r>
              <a:rPr lang="en-US" sz="3600" b="1" u="sng" dirty="0" smtClean="0"/>
              <a:t>It’s not like we’ve completely quit the Lord</a:t>
            </a:r>
            <a:r>
              <a:rPr lang="en-US" sz="3600" dirty="0" smtClean="0"/>
              <a:t>. Other prophets declare God’s love and peace, but you’re all warnings and judgment! </a:t>
            </a:r>
          </a:p>
          <a:p>
            <a:r>
              <a:rPr lang="en-US" sz="3600" dirty="0"/>
              <a:t> </a:t>
            </a:r>
            <a:r>
              <a:rPr lang="en-US" sz="3600" dirty="0" smtClean="0"/>
              <a:t> </a:t>
            </a:r>
            <a:r>
              <a:rPr lang="en-US" sz="3600" b="1" u="sng" dirty="0" smtClean="0">
                <a:solidFill>
                  <a:srgbClr val="00B050"/>
                </a:solidFill>
                <a:effectLst>
                  <a:outerShdw blurRad="38100" dist="38100" dir="2700000" algn="tl">
                    <a:srgbClr val="000000">
                      <a:alpha val="43137"/>
                    </a:srgbClr>
                  </a:outerShdw>
                </a:effectLst>
              </a:rPr>
              <a:t>They tell us that God won’t judge as you say’ (5:12).</a:t>
            </a:r>
          </a:p>
          <a:p>
            <a:r>
              <a:rPr lang="en-US" sz="3600" dirty="0"/>
              <a:t> </a:t>
            </a:r>
            <a:r>
              <a:rPr lang="en-US" sz="3600" dirty="0" smtClean="0"/>
              <a:t> People tend to like soothing words of comfort </a:t>
            </a:r>
            <a:r>
              <a:rPr lang="en-US" sz="3600" b="1" dirty="0" smtClean="0">
                <a:solidFill>
                  <a:srgbClr val="FF0000"/>
                </a:solidFill>
              </a:rPr>
              <a:t>rather than </a:t>
            </a:r>
            <a:r>
              <a:rPr lang="en-US" sz="3600" dirty="0" smtClean="0"/>
              <a:t>honest words of rebuke. </a:t>
            </a:r>
          </a:p>
          <a:p>
            <a:r>
              <a:rPr lang="en-US" sz="3600" dirty="0"/>
              <a:t> </a:t>
            </a:r>
            <a:r>
              <a:rPr lang="en-US" sz="3600" dirty="0" smtClean="0"/>
              <a:t>   The popular preachers are the ones who tell people what they want to hear (II Timothy 4:2-5), who cry, </a:t>
            </a:r>
            <a:r>
              <a:rPr lang="en-US" sz="3600" i="1" dirty="0" smtClean="0"/>
              <a:t>“Peace, peace, when there is no peace”</a:t>
            </a:r>
            <a:r>
              <a:rPr lang="en-US" sz="3600" dirty="0" smtClean="0"/>
              <a:t> (Jeremiah 6:14). </a:t>
            </a:r>
            <a:r>
              <a:rPr lang="en-US" sz="3600" b="1" dirty="0" smtClean="0"/>
              <a:t>Observe the lack of appreciation for reproof and correction – </a:t>
            </a:r>
            <a:r>
              <a:rPr lang="en-US" sz="3600" b="1" u="sng" dirty="0" smtClean="0">
                <a:solidFill>
                  <a:schemeClr val="accent6">
                    <a:lumMod val="75000"/>
                  </a:schemeClr>
                </a:solidFill>
              </a:rPr>
              <a:t>then weep with Jeremiah!</a:t>
            </a:r>
            <a:endParaRPr lang="en-US" sz="3600" u="sng" dirty="0">
              <a:solidFill>
                <a:schemeClr val="accent6">
                  <a:lumMod val="75000"/>
                </a:schemeClr>
              </a:solidFill>
            </a:endParaRPr>
          </a:p>
        </p:txBody>
      </p:sp>
    </p:spTree>
    <p:extLst>
      <p:ext uri="{BB962C8B-B14F-4D97-AF65-F5344CB8AC3E}">
        <p14:creationId xmlns:p14="http://schemas.microsoft.com/office/powerpoint/2010/main" val="4016092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b="1" dirty="0" smtClean="0"/>
              <a:t>Why did Jeremiah cry?</a:t>
            </a:r>
            <a:endParaRPr lang="en-US" sz="7200" b="1" dirty="0"/>
          </a:p>
        </p:txBody>
      </p:sp>
    </p:spTree>
    <p:extLst>
      <p:ext uri="{BB962C8B-B14F-4D97-AF65-F5344CB8AC3E}">
        <p14:creationId xmlns:p14="http://schemas.microsoft.com/office/powerpoint/2010/main" val="1941429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387" y="150725"/>
            <a:ext cx="11977635" cy="6219930"/>
          </a:xfrm>
        </p:spPr>
        <p:txBody>
          <a:bodyPr>
            <a:noAutofit/>
          </a:bodyPr>
          <a:lstStyle/>
          <a:p>
            <a:r>
              <a:rPr lang="en-US" sz="3600" b="1" u="sng" dirty="0" smtClean="0"/>
              <a:t>4.  The People had  No shame for sin. </a:t>
            </a:r>
            <a:r>
              <a:rPr lang="en-US" sz="3600" b="1" u="sng" dirty="0" err="1" smtClean="0"/>
              <a:t>Jerm</a:t>
            </a:r>
            <a:r>
              <a:rPr lang="en-US" sz="3600" b="1" u="sng" dirty="0" smtClean="0"/>
              <a:t>. 6:15  </a:t>
            </a:r>
            <a:r>
              <a:rPr lang="en-US" sz="3600" u="sng" dirty="0" smtClean="0"/>
              <a:t> </a:t>
            </a:r>
            <a:r>
              <a:rPr lang="en-US" sz="3600" dirty="0" smtClean="0"/>
              <a:t>As sin became common place, those in sin became less and less ashamed. The people became insensible to God’s displeasure as they made </a:t>
            </a:r>
            <a:r>
              <a:rPr lang="en-US" sz="3600" b="1" u="sng" dirty="0" smtClean="0">
                <a:solidFill>
                  <a:srgbClr val="FF0000"/>
                </a:solidFill>
              </a:rPr>
              <a:t>what-everybody-else-is-doing</a:t>
            </a:r>
            <a:r>
              <a:rPr lang="en-US" sz="3600" dirty="0" smtClean="0"/>
              <a:t> their standard of right and wrong. </a:t>
            </a:r>
          </a:p>
          <a:p>
            <a:r>
              <a:rPr lang="en-US" sz="3600" dirty="0"/>
              <a:t> </a:t>
            </a:r>
            <a:r>
              <a:rPr lang="en-US" sz="3600" dirty="0" smtClean="0"/>
              <a:t>   Jeremiah describes them, </a:t>
            </a:r>
            <a:r>
              <a:rPr lang="en-US" sz="3600" b="1" i="1" u="sng" dirty="0" smtClean="0">
                <a:solidFill>
                  <a:srgbClr val="FF0000"/>
                </a:solidFill>
              </a:rPr>
              <a:t>“Are they ashamed of their loathsome conduct? No, they have no shame at all; they do not know how to blush”</a:t>
            </a:r>
            <a:r>
              <a:rPr lang="en-US" sz="3600" b="1" u="sng" dirty="0" smtClean="0">
                <a:solidFill>
                  <a:srgbClr val="FF0000"/>
                </a:solidFill>
              </a:rPr>
              <a:t> (6:15 NIV).    </a:t>
            </a:r>
            <a:r>
              <a:rPr lang="en-US" sz="3600" dirty="0" smtClean="0"/>
              <a:t>Immodesty and immorality increase among God’s people whenever society becomes their gauge of what is appropriate. </a:t>
            </a:r>
          </a:p>
          <a:p>
            <a:r>
              <a:rPr lang="en-US" sz="3200" b="1" dirty="0" smtClean="0"/>
              <a:t>Observe how often Christians’ dress, speech and entertainment mirror that of the world around us – </a:t>
            </a:r>
            <a:r>
              <a:rPr lang="en-US" sz="3200" b="1" u="sng" dirty="0" smtClean="0">
                <a:solidFill>
                  <a:schemeClr val="accent6">
                    <a:lumMod val="75000"/>
                  </a:schemeClr>
                </a:solidFill>
              </a:rPr>
              <a:t>then weep with Jeremiah!</a:t>
            </a:r>
            <a:endParaRPr lang="en-US" sz="3200" u="sng" dirty="0">
              <a:solidFill>
                <a:schemeClr val="accent6">
                  <a:lumMod val="75000"/>
                </a:schemeClr>
              </a:solidFill>
            </a:endParaRPr>
          </a:p>
        </p:txBody>
      </p:sp>
    </p:spTree>
    <p:extLst>
      <p:ext uri="{BB962C8B-B14F-4D97-AF65-F5344CB8AC3E}">
        <p14:creationId xmlns:p14="http://schemas.microsoft.com/office/powerpoint/2010/main" val="64873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1516"/>
            <a:ext cx="12053455" cy="6736484"/>
          </a:xfrm>
        </p:spPr>
        <p:txBody>
          <a:bodyPr/>
          <a:lstStyle/>
          <a:p>
            <a:r>
              <a:rPr lang="en-US" sz="4000" dirty="0"/>
              <a:t>Immodesty and immorality increase among God’s people </a:t>
            </a:r>
            <a:r>
              <a:rPr lang="en-US" sz="4000" dirty="0">
                <a:solidFill>
                  <a:schemeClr val="accent6">
                    <a:lumMod val="75000"/>
                  </a:schemeClr>
                </a:solidFill>
              </a:rPr>
              <a:t>whenever society becomes their gauge of what is appropriate</a:t>
            </a:r>
            <a:r>
              <a:rPr lang="en-US" sz="4000" dirty="0" smtClean="0">
                <a:solidFill>
                  <a:schemeClr val="accent6">
                    <a:lumMod val="75000"/>
                  </a:schemeClr>
                </a:solidFill>
              </a:rPr>
              <a:t>.</a:t>
            </a:r>
          </a:p>
          <a:p>
            <a:r>
              <a:rPr lang="en-US" sz="4000" dirty="0"/>
              <a:t> </a:t>
            </a:r>
            <a:r>
              <a:rPr lang="en-US" sz="4000" dirty="0" smtClean="0"/>
              <a:t>  I John 2:15-17</a:t>
            </a:r>
          </a:p>
          <a:p>
            <a:r>
              <a:rPr lang="en-US" sz="4000" dirty="0"/>
              <a:t> </a:t>
            </a:r>
            <a:r>
              <a:rPr lang="en-US" sz="4000" dirty="0" smtClean="0"/>
              <a:t>  Phil. 1:27</a:t>
            </a:r>
          </a:p>
          <a:p>
            <a:r>
              <a:rPr lang="en-US" sz="4000" dirty="0"/>
              <a:t> </a:t>
            </a:r>
            <a:r>
              <a:rPr lang="en-US" sz="4000" dirty="0" smtClean="0"/>
              <a:t>  James 4:4   </a:t>
            </a:r>
            <a:endParaRPr lang="en-US" sz="4000" dirty="0"/>
          </a:p>
          <a:p>
            <a:r>
              <a:rPr lang="en-US" sz="3600" b="1" dirty="0"/>
              <a:t>Observe how often Christians’ dress, speech and entertainment mirror that of the world around us – </a:t>
            </a:r>
            <a:r>
              <a:rPr lang="en-US" sz="3600" b="1" u="sng" dirty="0">
                <a:solidFill>
                  <a:schemeClr val="accent6">
                    <a:lumMod val="75000"/>
                  </a:schemeClr>
                </a:solidFill>
              </a:rPr>
              <a:t>then weep with Jeremiah!</a:t>
            </a:r>
            <a:endParaRPr lang="en-US" sz="3600" u="sng" dirty="0">
              <a:solidFill>
                <a:schemeClr val="accent6">
                  <a:lumMod val="75000"/>
                </a:schemeClr>
              </a:solidFill>
            </a:endParaRPr>
          </a:p>
          <a:p>
            <a:endParaRPr lang="en-US" dirty="0"/>
          </a:p>
        </p:txBody>
      </p:sp>
    </p:spTree>
    <p:extLst>
      <p:ext uri="{BB962C8B-B14F-4D97-AF65-F5344CB8AC3E}">
        <p14:creationId xmlns:p14="http://schemas.microsoft.com/office/powerpoint/2010/main" val="4128985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Why did Jeremiah cry?</a:t>
            </a:r>
            <a:endParaRPr lang="en-US" sz="6000" b="1" dirty="0"/>
          </a:p>
        </p:txBody>
      </p:sp>
    </p:spTree>
    <p:extLst>
      <p:ext uri="{BB962C8B-B14F-4D97-AF65-F5344CB8AC3E}">
        <p14:creationId xmlns:p14="http://schemas.microsoft.com/office/powerpoint/2010/main" val="2356473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74" y="0"/>
            <a:ext cx="11973448" cy="6229978"/>
          </a:xfrm>
        </p:spPr>
        <p:txBody>
          <a:bodyPr>
            <a:normAutofit/>
          </a:bodyPr>
          <a:lstStyle/>
          <a:p>
            <a:endParaRPr lang="en-US" sz="3600" dirty="0" smtClean="0"/>
          </a:p>
          <a:p>
            <a:endParaRPr lang="en-US" sz="3600" dirty="0"/>
          </a:p>
          <a:p>
            <a:r>
              <a:rPr lang="en-US" sz="3600" dirty="0" smtClean="0"/>
              <a:t>5. There is one thing they did not want.   Jeremiah or any other </a:t>
            </a:r>
          </a:p>
          <a:p>
            <a:r>
              <a:rPr lang="en-US" sz="3600" b="1" dirty="0" smtClean="0"/>
              <a:t>Prophet </a:t>
            </a:r>
            <a:r>
              <a:rPr lang="en-US" sz="4000" b="1" u="sng" dirty="0" smtClean="0">
                <a:solidFill>
                  <a:schemeClr val="accent6">
                    <a:lumMod val="75000"/>
                  </a:schemeClr>
                </a:solidFill>
              </a:rPr>
              <a:t>could not get them to  seek the old paths.</a:t>
            </a:r>
          </a:p>
          <a:p>
            <a:r>
              <a:rPr lang="en-US" sz="4000" b="1" u="sng" dirty="0" smtClean="0">
                <a:solidFill>
                  <a:schemeClr val="accent6">
                    <a:lumMod val="75000"/>
                  </a:schemeClr>
                </a:solidFill>
              </a:rPr>
              <a:t> </a:t>
            </a:r>
            <a:r>
              <a:rPr lang="en-US" sz="3600" b="1" dirty="0"/>
              <a:t>Jeremiah 6:16 </a:t>
            </a:r>
            <a:r>
              <a:rPr lang="en-US" sz="3600" baseline="30000" dirty="0" smtClean="0"/>
              <a:t>16</a:t>
            </a:r>
            <a:r>
              <a:rPr lang="en-US" sz="3600" baseline="30000" dirty="0"/>
              <a:t> </a:t>
            </a:r>
            <a:r>
              <a:rPr lang="en-US" sz="3600" dirty="0"/>
              <a:t>Thus </a:t>
            </a:r>
            <a:r>
              <a:rPr lang="en-US" sz="3600" dirty="0" err="1"/>
              <a:t>saith</a:t>
            </a:r>
            <a:r>
              <a:rPr lang="en-US" sz="3600" dirty="0"/>
              <a:t> the </a:t>
            </a:r>
            <a:r>
              <a:rPr lang="en-US" sz="3600" cap="small" dirty="0"/>
              <a:t>Lord</a:t>
            </a:r>
            <a:r>
              <a:rPr lang="en-US" sz="3600" dirty="0"/>
              <a:t>, Stand ye in the ways, and see, and ask for the old paths, where is the good way, and walk therein, and ye shall find rest for your souls. But they said, </a:t>
            </a:r>
            <a:r>
              <a:rPr lang="en-US" sz="3600" b="1" u="sng" dirty="0"/>
              <a:t>We will not walk therein</a:t>
            </a:r>
            <a:r>
              <a:rPr lang="en-US" sz="3600" b="1" u="sng" dirty="0" smtClean="0"/>
              <a:t>.</a:t>
            </a:r>
            <a:endParaRPr lang="en-US" sz="3600" b="1" u="sng" dirty="0"/>
          </a:p>
        </p:txBody>
      </p:sp>
    </p:spTree>
    <p:extLst>
      <p:ext uri="{BB962C8B-B14F-4D97-AF65-F5344CB8AC3E}">
        <p14:creationId xmlns:p14="http://schemas.microsoft.com/office/powerpoint/2010/main" val="2295997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24690"/>
            <a:ext cx="11991109" cy="6733309"/>
          </a:xfrm>
        </p:spPr>
        <p:txBody>
          <a:bodyPr/>
          <a:lstStyle/>
          <a:p>
            <a:endParaRPr lang="en-US" sz="8000" b="1" u="sng" baseline="30000" dirty="0" smtClean="0">
              <a:solidFill>
                <a:srgbClr val="00B050"/>
              </a:solidFill>
            </a:endParaRPr>
          </a:p>
          <a:p>
            <a:r>
              <a:rPr lang="en-US" sz="8000" b="1" u="sng" baseline="30000" dirty="0" smtClean="0">
                <a:solidFill>
                  <a:srgbClr val="00B050"/>
                </a:solidFill>
              </a:rPr>
              <a:t>Jeremiah 10:23-25</a:t>
            </a:r>
            <a:endParaRPr lang="en-US" sz="8000" b="1" u="sng" baseline="30000" dirty="0">
              <a:solidFill>
                <a:srgbClr val="00B050"/>
              </a:solidFill>
            </a:endParaRPr>
          </a:p>
          <a:p>
            <a:r>
              <a:rPr lang="en-US" sz="3600" baseline="30000" dirty="0" smtClean="0"/>
              <a:t>23</a:t>
            </a:r>
            <a:r>
              <a:rPr lang="en-US" sz="3600" baseline="30000" dirty="0"/>
              <a:t> </a:t>
            </a:r>
            <a:r>
              <a:rPr lang="en-US" sz="3600" dirty="0"/>
              <a:t>O </a:t>
            </a:r>
            <a:r>
              <a:rPr lang="en-US" sz="3600" cap="small" dirty="0"/>
              <a:t>Lord</a:t>
            </a:r>
            <a:r>
              <a:rPr lang="en-US" sz="3600" dirty="0"/>
              <a:t>, I know that the way of man is not in himself: it is not in man that </a:t>
            </a:r>
            <a:r>
              <a:rPr lang="en-US" sz="3600" dirty="0" err="1"/>
              <a:t>walketh</a:t>
            </a:r>
            <a:r>
              <a:rPr lang="en-US" sz="3600" dirty="0"/>
              <a:t> to direct his steps.</a:t>
            </a:r>
          </a:p>
          <a:p>
            <a:r>
              <a:rPr lang="en-US" sz="3600" baseline="30000" dirty="0"/>
              <a:t>24 </a:t>
            </a:r>
            <a:r>
              <a:rPr lang="en-US" sz="3600" dirty="0"/>
              <a:t>O </a:t>
            </a:r>
            <a:r>
              <a:rPr lang="en-US" sz="3600" cap="small" dirty="0"/>
              <a:t>Lord</a:t>
            </a:r>
            <a:r>
              <a:rPr lang="en-US" sz="3600" dirty="0"/>
              <a:t>, correct me, but with judgment; not in thine anger, lest thou bring me to nothing.</a:t>
            </a:r>
          </a:p>
          <a:p>
            <a:r>
              <a:rPr lang="en-US" sz="3600" baseline="30000" dirty="0"/>
              <a:t>25 </a:t>
            </a:r>
            <a:r>
              <a:rPr lang="en-US" sz="3600" dirty="0"/>
              <a:t>Pour out thy fury upon the heathen that know thee not, and upon the families that call not on thy name: for they have eaten up Jacob, and devoured him, and consumed him, and have made his habitation desolate.</a:t>
            </a:r>
          </a:p>
        </p:txBody>
      </p:sp>
    </p:spTree>
    <p:extLst>
      <p:ext uri="{BB962C8B-B14F-4D97-AF65-F5344CB8AC3E}">
        <p14:creationId xmlns:p14="http://schemas.microsoft.com/office/powerpoint/2010/main" val="2035040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0"/>
            <a:ext cx="12091555" cy="6858000"/>
          </a:xfrm>
        </p:spPr>
        <p:txBody>
          <a:bodyPr>
            <a:normAutofit/>
          </a:bodyPr>
          <a:lstStyle/>
          <a:p>
            <a:pPr marL="0" indent="0">
              <a:buNone/>
            </a:pPr>
            <a:r>
              <a:rPr lang="en-US" sz="3600" dirty="0"/>
              <a:t> </a:t>
            </a:r>
            <a:endParaRPr lang="en-US" sz="3600" dirty="0" smtClean="0"/>
          </a:p>
          <a:p>
            <a:pPr marL="0" indent="0">
              <a:buNone/>
            </a:pPr>
            <a:r>
              <a:rPr lang="en-US" sz="3600" dirty="0" smtClean="0"/>
              <a:t>The </a:t>
            </a:r>
            <a:r>
              <a:rPr lang="en-US" sz="3600" dirty="0"/>
              <a:t>Lord held out a way for deliverance: (6:16). </a:t>
            </a:r>
          </a:p>
          <a:p>
            <a:r>
              <a:rPr lang="en-US" sz="3600" dirty="0"/>
              <a:t>     God’s Word shows the way of blessing. </a:t>
            </a:r>
          </a:p>
          <a:p>
            <a:r>
              <a:rPr lang="en-US" sz="3600" dirty="0"/>
              <a:t>    The past demonstrates that His way is best</a:t>
            </a:r>
            <a:r>
              <a:rPr lang="en-US" sz="3600" dirty="0" smtClean="0"/>
              <a:t>.</a:t>
            </a:r>
          </a:p>
          <a:p>
            <a:r>
              <a:rPr lang="en-US" sz="3600" b="1" i="1" dirty="0"/>
              <a:t> </a:t>
            </a:r>
            <a:r>
              <a:rPr lang="en-US" sz="3600" b="1" i="1" dirty="0" smtClean="0"/>
              <a:t>      Psalm 119:11</a:t>
            </a:r>
          </a:p>
          <a:p>
            <a:r>
              <a:rPr lang="en-US" sz="3600" i="1" dirty="0"/>
              <a:t> </a:t>
            </a:r>
            <a:r>
              <a:rPr lang="en-US" sz="3600" i="1" dirty="0" smtClean="0"/>
              <a:t>      Heb. 4:12</a:t>
            </a:r>
          </a:p>
          <a:p>
            <a:r>
              <a:rPr lang="en-US" sz="3600" i="1" dirty="0"/>
              <a:t> </a:t>
            </a:r>
            <a:r>
              <a:rPr lang="en-US" sz="3600" i="1" dirty="0" smtClean="0"/>
              <a:t>      2 Tim. 3:16-17</a:t>
            </a:r>
          </a:p>
          <a:p>
            <a:r>
              <a:rPr lang="en-US" sz="3600" i="1" dirty="0"/>
              <a:t> </a:t>
            </a:r>
            <a:r>
              <a:rPr lang="en-US" sz="3600" i="1" dirty="0" smtClean="0"/>
              <a:t>      Matt. 4:4   </a:t>
            </a:r>
            <a:endParaRPr lang="en-US" sz="3600" i="1" dirty="0"/>
          </a:p>
          <a:p>
            <a:r>
              <a:rPr lang="en-US" sz="3600" b="1" i="1" dirty="0"/>
              <a:t>   </a:t>
            </a:r>
            <a:r>
              <a:rPr lang="en-US" sz="3600" b="1" i="1" dirty="0">
                <a:solidFill>
                  <a:srgbClr val="FF0000"/>
                </a:solidFill>
              </a:rPr>
              <a:t> </a:t>
            </a:r>
            <a:r>
              <a:rPr lang="en-US" sz="3600" b="1" i="1" u="sng" dirty="0">
                <a:solidFill>
                  <a:srgbClr val="FF0000"/>
                </a:solidFill>
              </a:rPr>
              <a:t>“But they said, ‘We will not walk in it</a:t>
            </a:r>
            <a:r>
              <a:rPr lang="en-US" sz="3600" b="1" i="1" u="sng" dirty="0" smtClean="0">
                <a:solidFill>
                  <a:srgbClr val="FF0000"/>
                </a:solidFill>
              </a:rPr>
              <a:t>.’</a:t>
            </a:r>
            <a:r>
              <a:rPr lang="en-US" sz="3600" b="1" u="sng" dirty="0" smtClean="0">
                <a:solidFill>
                  <a:srgbClr val="FF0000"/>
                </a:solidFill>
              </a:rPr>
              <a:t>”</a:t>
            </a:r>
          </a:p>
          <a:p>
            <a:r>
              <a:rPr lang="en-US" sz="3600" b="1" u="sng" dirty="0">
                <a:solidFill>
                  <a:srgbClr val="FF0000"/>
                </a:solidFill>
              </a:rPr>
              <a:t> </a:t>
            </a:r>
            <a:r>
              <a:rPr lang="en-US" sz="3600" b="1" u="sng" dirty="0" smtClean="0">
                <a:solidFill>
                  <a:srgbClr val="FF0000"/>
                </a:solidFill>
              </a:rPr>
              <a:t> </a:t>
            </a:r>
            <a:r>
              <a:rPr lang="en-US" sz="3600" b="1" dirty="0"/>
              <a:t>Observe history repeating itself –</a:t>
            </a:r>
            <a:r>
              <a:rPr lang="en-US" sz="3600" b="1" u="sng" dirty="0">
                <a:solidFill>
                  <a:schemeClr val="accent6">
                    <a:lumMod val="75000"/>
                  </a:schemeClr>
                </a:solidFill>
              </a:rPr>
              <a:t> then weep with Jeremiah! </a:t>
            </a:r>
          </a:p>
        </p:txBody>
      </p:sp>
    </p:spTree>
    <p:extLst>
      <p:ext uri="{BB962C8B-B14F-4D97-AF65-F5344CB8AC3E}">
        <p14:creationId xmlns:p14="http://schemas.microsoft.com/office/powerpoint/2010/main" val="289723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heel(1)">
                                      <p:cBhvr>
                                        <p:cTn id="25" dur="20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wipe(down)">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97791"/>
            <a:ext cx="12098215" cy="6112573"/>
          </a:xfrm>
        </p:spPr>
        <p:txBody>
          <a:bodyPr>
            <a:normAutofit/>
          </a:bodyPr>
          <a:lstStyle/>
          <a:p>
            <a:r>
              <a:rPr lang="en-US" sz="3600" dirty="0" smtClean="0"/>
              <a:t>The Lord Jesus gave His life to rescue us.</a:t>
            </a:r>
          </a:p>
          <a:p>
            <a:r>
              <a:rPr lang="en-US" sz="3600" dirty="0" smtClean="0"/>
              <a:t> How sad if God should still say</a:t>
            </a:r>
            <a:r>
              <a:rPr lang="en-US" sz="3600" i="1" dirty="0" smtClean="0"/>
              <a:t>, </a:t>
            </a:r>
          </a:p>
          <a:p>
            <a:r>
              <a:rPr lang="en-US" sz="3600" i="1" dirty="0"/>
              <a:t> </a:t>
            </a:r>
            <a:r>
              <a:rPr lang="en-US" sz="3600" i="1" dirty="0" smtClean="0"/>
              <a:t> “I am bringing disaster on this people,… because they have not listened to My words and have rejected My law”</a:t>
            </a:r>
            <a:r>
              <a:rPr lang="en-US" sz="3600" dirty="0" smtClean="0"/>
              <a:t> (6:19).</a:t>
            </a:r>
          </a:p>
          <a:p>
            <a:r>
              <a:rPr lang="en-US" sz="3600" dirty="0"/>
              <a:t> </a:t>
            </a:r>
            <a:r>
              <a:rPr lang="en-US" sz="3600" dirty="0" smtClean="0"/>
              <a:t>  John 6:44  He that </a:t>
            </a:r>
            <a:r>
              <a:rPr lang="en-US" sz="3600" dirty="0" err="1" smtClean="0"/>
              <a:t>rejecteth</a:t>
            </a:r>
            <a:r>
              <a:rPr lang="en-US" sz="3600" dirty="0" smtClean="0"/>
              <a:t> me and </a:t>
            </a:r>
            <a:r>
              <a:rPr lang="en-US" sz="3600" dirty="0" err="1" smtClean="0"/>
              <a:t>receiveth</a:t>
            </a:r>
            <a:r>
              <a:rPr lang="en-US" sz="3600" dirty="0" smtClean="0"/>
              <a:t> not my</a:t>
            </a:r>
          </a:p>
          <a:p>
            <a:r>
              <a:rPr lang="en-US" sz="3600" dirty="0" smtClean="0"/>
              <a:t>Words, hath one that </a:t>
            </a:r>
            <a:r>
              <a:rPr lang="en-US" sz="3600" dirty="0" err="1" smtClean="0"/>
              <a:t>judgeth</a:t>
            </a:r>
            <a:r>
              <a:rPr lang="en-US" sz="3600" dirty="0" smtClean="0"/>
              <a:t> him, the words that I have</a:t>
            </a:r>
          </a:p>
          <a:p>
            <a:r>
              <a:rPr lang="en-US" sz="3600" dirty="0" smtClean="0"/>
              <a:t>Spoken, the same shall judge him in the last day!. </a:t>
            </a:r>
            <a:r>
              <a:rPr lang="en-US" sz="3600" b="1" dirty="0" smtClean="0"/>
              <a:t>Are you weeping with Jeremiah?</a:t>
            </a:r>
            <a:endParaRPr lang="en-US" sz="3600" dirty="0"/>
          </a:p>
        </p:txBody>
      </p:sp>
    </p:spTree>
    <p:extLst>
      <p:ext uri="{BB962C8B-B14F-4D97-AF65-F5344CB8AC3E}">
        <p14:creationId xmlns:p14="http://schemas.microsoft.com/office/powerpoint/2010/main" val="871199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smtClean="0">
                <a:solidFill>
                  <a:srgbClr val="FF0000"/>
                </a:solidFill>
              </a:rPr>
              <a:t>Jeremiah 7:1-7 </a:t>
            </a:r>
            <a:endParaRPr lang="en-US" sz="3600" b="1" u="sng" dirty="0">
              <a:solidFill>
                <a:srgbClr val="FF0000"/>
              </a:solidFill>
            </a:endParaRPr>
          </a:p>
          <a:p>
            <a:r>
              <a:rPr lang="en-US" sz="3600" dirty="0"/>
              <a:t>7 The word that came to Jeremiah from the </a:t>
            </a:r>
            <a:r>
              <a:rPr lang="en-US" sz="3600" cap="small" dirty="0"/>
              <a:t>Lord</a:t>
            </a:r>
            <a:r>
              <a:rPr lang="en-US" sz="3600" dirty="0"/>
              <a:t>, saying,</a:t>
            </a:r>
          </a:p>
          <a:p>
            <a:r>
              <a:rPr lang="en-US" sz="3600" baseline="30000" dirty="0"/>
              <a:t>2 </a:t>
            </a:r>
            <a:r>
              <a:rPr lang="en-US" sz="3600" dirty="0"/>
              <a:t>Stand in the gate of the </a:t>
            </a:r>
            <a:r>
              <a:rPr lang="en-US" sz="3600" cap="small" dirty="0"/>
              <a:t>Lord</a:t>
            </a:r>
            <a:r>
              <a:rPr lang="en-US" sz="3600" dirty="0"/>
              <a:t>'s house, and proclaim there this word, and say, </a:t>
            </a:r>
            <a:r>
              <a:rPr lang="en-US" sz="3600" b="1" u="sng" dirty="0">
                <a:solidFill>
                  <a:srgbClr val="FF0000"/>
                </a:solidFill>
              </a:rPr>
              <a:t>Hear the word of the </a:t>
            </a:r>
            <a:r>
              <a:rPr lang="en-US" sz="3600" b="1" u="sng" cap="small" dirty="0">
                <a:solidFill>
                  <a:srgbClr val="FF0000"/>
                </a:solidFill>
              </a:rPr>
              <a:t>Lord</a:t>
            </a:r>
            <a:r>
              <a:rPr lang="en-US" sz="3600" b="1" u="sng" dirty="0">
                <a:solidFill>
                  <a:srgbClr val="FF0000"/>
                </a:solidFill>
              </a:rPr>
              <a:t>, </a:t>
            </a:r>
            <a:r>
              <a:rPr lang="en-US" sz="3600" dirty="0"/>
              <a:t>all ye of Judah, that enter in at these gates to worship the </a:t>
            </a:r>
            <a:r>
              <a:rPr lang="en-US" sz="3600" cap="small" dirty="0"/>
              <a:t>Lord</a:t>
            </a:r>
            <a:r>
              <a:rPr lang="en-US" sz="3600" dirty="0"/>
              <a:t>.</a:t>
            </a:r>
          </a:p>
          <a:p>
            <a:r>
              <a:rPr lang="en-US" sz="3600" baseline="30000" dirty="0"/>
              <a:t>3 </a:t>
            </a:r>
            <a:r>
              <a:rPr lang="en-US" sz="3600" dirty="0"/>
              <a:t>Thus </a:t>
            </a:r>
            <a:r>
              <a:rPr lang="en-US" sz="3600" dirty="0" err="1"/>
              <a:t>saith</a:t>
            </a:r>
            <a:r>
              <a:rPr lang="en-US" sz="3600" dirty="0"/>
              <a:t> the </a:t>
            </a:r>
            <a:r>
              <a:rPr lang="en-US" sz="3600" cap="small" dirty="0"/>
              <a:t>Lord</a:t>
            </a:r>
            <a:r>
              <a:rPr lang="en-US" sz="3600" dirty="0"/>
              <a:t> of hosts, the God of Israel, </a:t>
            </a:r>
            <a:r>
              <a:rPr lang="en-US" sz="3600" b="1" u="sng" dirty="0">
                <a:solidFill>
                  <a:srgbClr val="0070C0"/>
                </a:solidFill>
                <a:effectLst>
                  <a:outerShdw blurRad="38100" dist="38100" dir="2700000" algn="tl">
                    <a:srgbClr val="000000">
                      <a:alpha val="43137"/>
                    </a:srgbClr>
                  </a:outerShdw>
                </a:effectLst>
              </a:rPr>
              <a:t>Amend your ways and your doings</a:t>
            </a:r>
            <a:r>
              <a:rPr lang="en-US" sz="3600" dirty="0"/>
              <a:t>, and I will cause you to dwell in this place.</a:t>
            </a:r>
          </a:p>
          <a:p>
            <a:r>
              <a:rPr lang="en-US" sz="3600" baseline="30000" dirty="0"/>
              <a:t>4 </a:t>
            </a:r>
            <a:r>
              <a:rPr lang="en-US" sz="3600" dirty="0"/>
              <a:t>Trust ye not in lying words, saying, The temple of the </a:t>
            </a:r>
            <a:r>
              <a:rPr lang="en-US" sz="3600" cap="small" dirty="0"/>
              <a:t>Lord</a:t>
            </a:r>
            <a:r>
              <a:rPr lang="en-US" sz="3600" dirty="0"/>
              <a:t>, The temple of the </a:t>
            </a:r>
            <a:r>
              <a:rPr lang="en-US" sz="3600" cap="small" dirty="0"/>
              <a:t>Lord</a:t>
            </a:r>
            <a:r>
              <a:rPr lang="en-US" sz="3600" dirty="0"/>
              <a:t>, The temple of the </a:t>
            </a:r>
            <a:r>
              <a:rPr lang="en-US" sz="3600" cap="small" dirty="0"/>
              <a:t>Lord</a:t>
            </a:r>
            <a:r>
              <a:rPr lang="en-US" sz="3600" dirty="0"/>
              <a:t>, are these.</a:t>
            </a:r>
          </a:p>
          <a:p>
            <a:endParaRPr lang="en-US" dirty="0"/>
          </a:p>
        </p:txBody>
      </p:sp>
    </p:spTree>
    <p:extLst>
      <p:ext uri="{BB962C8B-B14F-4D97-AF65-F5344CB8AC3E}">
        <p14:creationId xmlns:p14="http://schemas.microsoft.com/office/powerpoint/2010/main" val="2669750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lstStyle/>
          <a:p>
            <a:endParaRPr lang="en-US" sz="3600" baseline="30000" dirty="0" smtClean="0"/>
          </a:p>
          <a:p>
            <a:r>
              <a:rPr lang="en-US" sz="3600" baseline="30000" dirty="0" smtClean="0"/>
              <a:t>5</a:t>
            </a:r>
            <a:r>
              <a:rPr lang="en-US" sz="3600" baseline="30000" dirty="0"/>
              <a:t> </a:t>
            </a:r>
            <a:r>
              <a:rPr lang="en-US" sz="3600" dirty="0"/>
              <a:t>For if ye </a:t>
            </a:r>
            <a:r>
              <a:rPr lang="en-US" sz="3600" dirty="0" err="1"/>
              <a:t>throughly</a:t>
            </a:r>
            <a:r>
              <a:rPr lang="en-US" sz="3600" dirty="0"/>
              <a:t> </a:t>
            </a:r>
            <a:r>
              <a:rPr lang="en-US" sz="3600" b="1" u="sng" dirty="0">
                <a:solidFill>
                  <a:srgbClr val="FF0000"/>
                </a:solidFill>
              </a:rPr>
              <a:t>amend your ways and your doings</a:t>
            </a:r>
            <a:r>
              <a:rPr lang="en-US" sz="3600" dirty="0"/>
              <a:t>; if ye </a:t>
            </a:r>
            <a:r>
              <a:rPr lang="en-US" sz="3600" dirty="0" err="1"/>
              <a:t>throughly</a:t>
            </a:r>
            <a:r>
              <a:rPr lang="en-US" sz="3600" dirty="0"/>
              <a:t> execute judgment between a man and his </a:t>
            </a:r>
            <a:r>
              <a:rPr lang="en-US" sz="3600" dirty="0" err="1"/>
              <a:t>neighbour</a:t>
            </a:r>
            <a:r>
              <a:rPr lang="en-US" sz="3600" dirty="0"/>
              <a:t>;</a:t>
            </a:r>
          </a:p>
          <a:p>
            <a:r>
              <a:rPr lang="en-US" sz="3600" baseline="30000" dirty="0"/>
              <a:t>6 </a:t>
            </a:r>
            <a:r>
              <a:rPr lang="en-US" sz="3600" b="1" u="sng" dirty="0">
                <a:solidFill>
                  <a:srgbClr val="FF0000"/>
                </a:solidFill>
              </a:rPr>
              <a:t>If ye </a:t>
            </a:r>
            <a:r>
              <a:rPr lang="en-US" sz="3600" dirty="0"/>
              <a:t>oppress not the stranger, the fatherless, and the widow, and shed not innocent blood in this place, neither walk after other gods to your hurt:</a:t>
            </a:r>
          </a:p>
          <a:p>
            <a:r>
              <a:rPr lang="en-US" sz="3600" baseline="30000" dirty="0"/>
              <a:t>7 </a:t>
            </a:r>
            <a:r>
              <a:rPr lang="en-US" sz="3600" dirty="0"/>
              <a:t>Then will I cause you to dwell in this place, in the land that I gave to your fathers, for ever and ever.</a:t>
            </a:r>
          </a:p>
          <a:p>
            <a:endParaRPr lang="en-US" dirty="0"/>
          </a:p>
        </p:txBody>
      </p:sp>
    </p:spTree>
    <p:extLst>
      <p:ext uri="{BB962C8B-B14F-4D97-AF65-F5344CB8AC3E}">
        <p14:creationId xmlns:p14="http://schemas.microsoft.com/office/powerpoint/2010/main" val="3710695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7985"/>
            <a:ext cx="12108264" cy="6122622"/>
          </a:xfrm>
        </p:spPr>
        <p:txBody>
          <a:bodyPr>
            <a:normAutofit lnSpcReduction="10000"/>
          </a:bodyPr>
          <a:lstStyle/>
          <a:p>
            <a:r>
              <a:rPr lang="en-US" sz="3600" b="1" dirty="0" smtClean="0">
                <a:solidFill>
                  <a:srgbClr val="00B050"/>
                </a:solidFill>
              </a:rPr>
              <a:t>Jeremiah 9:13-17  </a:t>
            </a:r>
            <a:r>
              <a:rPr lang="en-US" sz="3600" baseline="30000" dirty="0" smtClean="0"/>
              <a:t>13 </a:t>
            </a:r>
            <a:r>
              <a:rPr lang="en-US" sz="3600" dirty="0" smtClean="0"/>
              <a:t>And the </a:t>
            </a:r>
            <a:r>
              <a:rPr lang="en-US" sz="3600" cap="small" dirty="0" smtClean="0">
                <a:effectLst/>
              </a:rPr>
              <a:t>Lord</a:t>
            </a:r>
            <a:r>
              <a:rPr lang="en-US" sz="3600" dirty="0" smtClean="0"/>
              <a:t> </a:t>
            </a:r>
            <a:r>
              <a:rPr lang="en-US" sz="3600" dirty="0" err="1" smtClean="0"/>
              <a:t>saith</a:t>
            </a:r>
            <a:r>
              <a:rPr lang="en-US" sz="3600" dirty="0" smtClean="0"/>
              <a:t>,(l)  </a:t>
            </a:r>
            <a:r>
              <a:rPr lang="en-US" sz="3600" b="1" dirty="0" smtClean="0"/>
              <a:t>Because they have forsaken my law which I set before them</a:t>
            </a:r>
            <a:r>
              <a:rPr lang="en-US" sz="3600" dirty="0" smtClean="0"/>
              <a:t>, and (2)</a:t>
            </a:r>
            <a:r>
              <a:rPr lang="en-US" sz="3600" b="1" dirty="0" smtClean="0"/>
              <a:t>have not obeyed my voice</a:t>
            </a:r>
            <a:r>
              <a:rPr lang="en-US" sz="3600" dirty="0" smtClean="0"/>
              <a:t>, neither walked therein;</a:t>
            </a:r>
          </a:p>
          <a:p>
            <a:r>
              <a:rPr lang="en-US" sz="3600" baseline="30000" dirty="0" smtClean="0"/>
              <a:t>14</a:t>
            </a:r>
            <a:r>
              <a:rPr lang="en-US" sz="3600" b="1" u="sng" baseline="30000" dirty="0" smtClean="0"/>
              <a:t> (3)</a:t>
            </a:r>
            <a:r>
              <a:rPr lang="en-US" sz="3600" b="1" u="sng" dirty="0" smtClean="0"/>
              <a:t>But have walked after the imagination of their own heart</a:t>
            </a:r>
            <a:r>
              <a:rPr lang="en-US" sz="3600" dirty="0" smtClean="0"/>
              <a:t>, and (4)</a:t>
            </a:r>
            <a:r>
              <a:rPr lang="en-US" sz="3600" b="1" dirty="0" smtClean="0"/>
              <a:t>which their fathers taught them</a:t>
            </a:r>
            <a:r>
              <a:rPr lang="en-US" sz="3600" dirty="0" smtClean="0"/>
              <a:t>:</a:t>
            </a:r>
          </a:p>
          <a:p>
            <a:r>
              <a:rPr lang="en-US" sz="3600" baseline="30000" dirty="0" smtClean="0"/>
              <a:t>15 </a:t>
            </a:r>
            <a:r>
              <a:rPr lang="en-US" sz="3600" dirty="0" smtClean="0"/>
              <a:t>Therefore thus </a:t>
            </a:r>
            <a:r>
              <a:rPr lang="en-US" sz="3600" dirty="0" err="1" smtClean="0"/>
              <a:t>saith</a:t>
            </a:r>
            <a:r>
              <a:rPr lang="en-US" sz="3600" dirty="0" smtClean="0"/>
              <a:t> the </a:t>
            </a:r>
            <a:r>
              <a:rPr lang="en-US" sz="3600" cap="small" dirty="0" smtClean="0">
                <a:effectLst/>
              </a:rPr>
              <a:t>Lord</a:t>
            </a:r>
            <a:r>
              <a:rPr lang="en-US" sz="3600" dirty="0" smtClean="0"/>
              <a:t> of hosts, the God of Israel; </a:t>
            </a:r>
            <a:r>
              <a:rPr lang="en-US" sz="3600" b="1" dirty="0" smtClean="0"/>
              <a:t>Behold, I will </a:t>
            </a:r>
            <a:r>
              <a:rPr lang="en-US" sz="3600" dirty="0" smtClean="0"/>
              <a:t>feed them, even this people, with wormwood, and give them water of gall to drink.</a:t>
            </a:r>
            <a:r>
              <a:rPr lang="en-US" sz="3600" baseline="30000" dirty="0" smtClean="0"/>
              <a:t>16 </a:t>
            </a:r>
            <a:r>
              <a:rPr lang="en-US" sz="3600" dirty="0" smtClean="0"/>
              <a:t>I will scatter them also among the heathen, whom neither they nor their fathers have known: and I will send a sword after them, till I have consumed them.</a:t>
            </a:r>
            <a:r>
              <a:rPr lang="en-US" sz="3600" baseline="30000" dirty="0" smtClean="0"/>
              <a:t>17 </a:t>
            </a:r>
            <a:r>
              <a:rPr lang="en-US" sz="3600" b="1" u="sng" dirty="0" smtClean="0">
                <a:solidFill>
                  <a:srgbClr val="FF0000"/>
                </a:solidFill>
              </a:rPr>
              <a:t>Thus </a:t>
            </a:r>
            <a:r>
              <a:rPr lang="en-US" sz="3600" b="1" u="sng" dirty="0" err="1" smtClean="0">
                <a:solidFill>
                  <a:srgbClr val="FF0000"/>
                </a:solidFill>
              </a:rPr>
              <a:t>saith</a:t>
            </a:r>
            <a:r>
              <a:rPr lang="en-US" sz="3600" b="1" u="sng" dirty="0" smtClean="0">
                <a:solidFill>
                  <a:srgbClr val="FF0000"/>
                </a:solidFill>
              </a:rPr>
              <a:t> the </a:t>
            </a:r>
            <a:r>
              <a:rPr lang="en-US" sz="3600" b="1" u="sng" cap="small" dirty="0" smtClean="0">
                <a:solidFill>
                  <a:srgbClr val="FF0000"/>
                </a:solidFill>
                <a:effectLst/>
              </a:rPr>
              <a:t>Lord</a:t>
            </a:r>
            <a:r>
              <a:rPr lang="en-US" sz="3600" b="1" u="sng" dirty="0" smtClean="0">
                <a:solidFill>
                  <a:srgbClr val="FF0000"/>
                </a:solidFill>
              </a:rPr>
              <a:t> of hosts, Consider ye, and call for </a:t>
            </a:r>
            <a:r>
              <a:rPr lang="en-US" sz="3600" dirty="0" smtClean="0"/>
              <a:t>the mourning women, that they may come; and send for cunning women, that they may come:</a:t>
            </a:r>
          </a:p>
          <a:p>
            <a:endParaRPr lang="en-US" dirty="0"/>
          </a:p>
        </p:txBody>
      </p:sp>
    </p:spTree>
    <p:extLst>
      <p:ext uri="{BB962C8B-B14F-4D97-AF65-F5344CB8AC3E}">
        <p14:creationId xmlns:p14="http://schemas.microsoft.com/office/powerpoint/2010/main" val="2136344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1"/>
            <a:ext cx="12101945" cy="7096991"/>
          </a:xfrm>
        </p:spPr>
        <p:txBody>
          <a:bodyPr>
            <a:normAutofit/>
          </a:bodyPr>
          <a:lstStyle/>
          <a:p>
            <a:endParaRPr lang="en-US" sz="4000" dirty="0" smtClean="0">
              <a:hlinkClick r:id="rId2" tooltip="Jeremiah"/>
            </a:endParaRPr>
          </a:p>
          <a:p>
            <a:r>
              <a:rPr lang="en-US" sz="4000" dirty="0" smtClean="0">
                <a:hlinkClick r:id="rId2" tooltip="Jeremiah"/>
              </a:rPr>
              <a:t>Jeremiah</a:t>
            </a:r>
            <a:r>
              <a:rPr lang="en-US" sz="4000" dirty="0" smtClean="0"/>
              <a:t> </a:t>
            </a:r>
            <a:r>
              <a:rPr lang="en-US" sz="4000" dirty="0"/>
              <a:t>is often called “the weeping prophet” because he shed tears over the sins of his people (</a:t>
            </a:r>
            <a:r>
              <a:rPr lang="en-US" sz="4000" dirty="0">
                <a:hlinkClick r:id="rId2" tooltip="Jeremiah"/>
              </a:rPr>
              <a:t>Jeremiah</a:t>
            </a:r>
            <a:r>
              <a:rPr lang="en-US" sz="4000" dirty="0"/>
              <a:t> </a:t>
            </a:r>
            <a:r>
              <a:rPr lang="en-US" sz="4000" dirty="0" smtClean="0"/>
              <a:t>9:1)</a:t>
            </a:r>
          </a:p>
          <a:p>
            <a:endParaRPr lang="en-US" sz="4000" b="1" u="sng" dirty="0">
              <a:solidFill>
                <a:srgbClr val="00B050"/>
              </a:solidFill>
              <a:effectLst>
                <a:outerShdw blurRad="38100" dist="38100" dir="2700000" algn="tl">
                  <a:srgbClr val="000000">
                    <a:alpha val="43137"/>
                  </a:srgbClr>
                </a:outerShdw>
              </a:effectLst>
            </a:endParaRPr>
          </a:p>
          <a:p>
            <a:r>
              <a:rPr lang="en-US" sz="4000" b="1" u="sng" dirty="0" smtClean="0">
                <a:solidFill>
                  <a:srgbClr val="00B050"/>
                </a:solidFill>
                <a:effectLst>
                  <a:outerShdw blurRad="38100" dist="38100" dir="2700000" algn="tl">
                    <a:srgbClr val="000000">
                      <a:alpha val="43137"/>
                    </a:srgbClr>
                  </a:outerShdw>
                </a:effectLst>
              </a:rPr>
              <a:t>OH that my head were waters, and mine eyes a fountain</a:t>
            </a:r>
          </a:p>
          <a:p>
            <a:r>
              <a:rPr lang="en-US" sz="4000" b="1" u="sng" dirty="0" smtClean="0">
                <a:solidFill>
                  <a:srgbClr val="00B050"/>
                </a:solidFill>
                <a:effectLst>
                  <a:outerShdw blurRad="38100" dist="38100" dir="2700000" algn="tl">
                    <a:srgbClr val="000000">
                      <a:alpha val="43137"/>
                    </a:srgbClr>
                  </a:outerShdw>
                </a:effectLst>
              </a:rPr>
              <a:t>Of tears, that I might weep day and night for the slain</a:t>
            </a:r>
          </a:p>
          <a:p>
            <a:r>
              <a:rPr lang="en-US" sz="4000" b="1" u="sng" dirty="0" smtClean="0">
                <a:solidFill>
                  <a:srgbClr val="00B050"/>
                </a:solidFill>
                <a:effectLst>
                  <a:outerShdw blurRad="38100" dist="38100" dir="2700000" algn="tl">
                    <a:srgbClr val="000000">
                      <a:alpha val="43137"/>
                    </a:srgbClr>
                  </a:outerShdw>
                </a:effectLst>
              </a:rPr>
              <a:t>Of the daughter of my people.”</a:t>
            </a:r>
            <a:endParaRPr lang="en-US" sz="4000" b="1" u="sng"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93390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Why did Jeremiah cry?</a:t>
            </a:r>
            <a:endParaRPr lang="en-US" sz="4400" b="1" dirty="0"/>
          </a:p>
        </p:txBody>
      </p:sp>
    </p:spTree>
    <p:extLst>
      <p:ext uri="{BB962C8B-B14F-4D97-AF65-F5344CB8AC3E}">
        <p14:creationId xmlns:p14="http://schemas.microsoft.com/office/powerpoint/2010/main" val="2922974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356"/>
            <a:ext cx="12192000" cy="6303492"/>
          </a:xfrm>
        </p:spPr>
        <p:txBody>
          <a:bodyPr>
            <a:normAutofit/>
          </a:bodyPr>
          <a:lstStyle/>
          <a:p>
            <a:r>
              <a:rPr lang="en-US" sz="3600" dirty="0" smtClean="0"/>
              <a:t>Jeremiah was a prophet of Judah who served from about 626 BC until sometime after 586 BC when the people of Judah were defeated and exiled by Babylon. Often called, the </a:t>
            </a:r>
            <a:r>
              <a:rPr lang="en-US" sz="3600" b="1" u="sng" dirty="0" smtClean="0"/>
              <a:t>“Weeping Prophet,”</a:t>
            </a:r>
          </a:p>
          <a:p>
            <a:r>
              <a:rPr lang="en-US" sz="3600" b="1" u="sng" dirty="0" smtClean="0"/>
              <a:t>1) </a:t>
            </a:r>
            <a:r>
              <a:rPr lang="en-US" sz="3600" dirty="0" smtClean="0"/>
              <a:t>Jeremiah frequently mourned his people’s sinfulness,</a:t>
            </a:r>
          </a:p>
          <a:p>
            <a:r>
              <a:rPr lang="en-US" sz="3600" dirty="0" smtClean="0"/>
              <a:t>2) Their  lack of devotion to God, </a:t>
            </a:r>
          </a:p>
          <a:p>
            <a:r>
              <a:rPr lang="en-US" sz="3600" dirty="0" smtClean="0"/>
              <a:t>3) Their refusal to heed pleas to repent, and</a:t>
            </a:r>
          </a:p>
          <a:p>
            <a:r>
              <a:rPr lang="en-US" sz="3600" dirty="0" smtClean="0"/>
              <a:t>4)  The  inevitable judgment that was to result. </a:t>
            </a:r>
            <a:r>
              <a:rPr lang="en-US" sz="3600" b="1" dirty="0" smtClean="0"/>
              <a:t>The things that saddened Jeremiah as he considered God’s people of his day should sadden us, too, especially as we see the same issues among us.</a:t>
            </a:r>
            <a:endParaRPr lang="en-US" sz="3600" dirty="0"/>
          </a:p>
        </p:txBody>
      </p:sp>
    </p:spTree>
    <p:extLst>
      <p:ext uri="{BB962C8B-B14F-4D97-AF65-F5344CB8AC3E}">
        <p14:creationId xmlns:p14="http://schemas.microsoft.com/office/powerpoint/2010/main" val="197002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3080"/>
            <a:ext cx="12043064" cy="6694920"/>
          </a:xfrm>
        </p:spPr>
        <p:txBody>
          <a:bodyPr>
            <a:normAutofit/>
          </a:bodyPr>
          <a:lstStyle/>
          <a:p>
            <a:r>
              <a:rPr lang="en-US" sz="3600" b="1" u="sng" dirty="0" smtClean="0">
                <a:effectLst>
                  <a:outerShdw blurRad="38100" dist="38100" dir="2700000" algn="tl">
                    <a:srgbClr val="000000">
                      <a:alpha val="43137"/>
                    </a:srgbClr>
                  </a:outerShdw>
                </a:effectLst>
              </a:rPr>
              <a:t>Cf. The example of Jesus.   Matt.23:37-39</a:t>
            </a:r>
          </a:p>
          <a:p>
            <a:r>
              <a:rPr lang="en-US" sz="3600" dirty="0"/>
              <a:t> </a:t>
            </a:r>
            <a:r>
              <a:rPr lang="en-US" sz="3600" dirty="0" smtClean="0"/>
              <a:t> </a:t>
            </a:r>
            <a:r>
              <a:rPr lang="en-US" sz="3600" b="1" dirty="0"/>
              <a:t>Matthew 23:37-39 </a:t>
            </a:r>
            <a:endParaRPr lang="en-US" sz="3600" b="1" dirty="0" smtClean="0"/>
          </a:p>
          <a:p>
            <a:r>
              <a:rPr lang="en-US" sz="3600" baseline="30000" dirty="0" smtClean="0"/>
              <a:t>37</a:t>
            </a:r>
            <a:r>
              <a:rPr lang="en-US" sz="3600" baseline="30000" dirty="0"/>
              <a:t> </a:t>
            </a:r>
            <a:r>
              <a:rPr lang="en-US" sz="3600" dirty="0"/>
              <a:t>O Jerusalem, Jerusalem, thou that </a:t>
            </a:r>
            <a:r>
              <a:rPr lang="en-US" sz="3600" dirty="0" err="1"/>
              <a:t>killest</a:t>
            </a:r>
            <a:r>
              <a:rPr lang="en-US" sz="3600" dirty="0"/>
              <a:t> the prophets, and </a:t>
            </a:r>
            <a:r>
              <a:rPr lang="en-US" sz="3600" dirty="0" err="1"/>
              <a:t>stonest</a:t>
            </a:r>
            <a:r>
              <a:rPr lang="en-US" sz="3600" dirty="0"/>
              <a:t> them which are sent unto thee, how often would I have gathered thy children together, even as a hen </a:t>
            </a:r>
            <a:r>
              <a:rPr lang="en-US" sz="3600" dirty="0" err="1"/>
              <a:t>gathereth</a:t>
            </a:r>
            <a:r>
              <a:rPr lang="en-US" sz="3600" dirty="0"/>
              <a:t> her chickens under her wings, and ye would not!</a:t>
            </a:r>
          </a:p>
          <a:p>
            <a:r>
              <a:rPr lang="en-US" sz="3600" baseline="30000" dirty="0"/>
              <a:t>38 </a:t>
            </a:r>
            <a:r>
              <a:rPr lang="en-US" sz="3600" dirty="0"/>
              <a:t>Behold, your house is left unto you desolate.</a:t>
            </a:r>
          </a:p>
          <a:p>
            <a:r>
              <a:rPr lang="en-US" sz="3600" baseline="30000" dirty="0"/>
              <a:t>39 </a:t>
            </a:r>
            <a:r>
              <a:rPr lang="en-US" sz="3600" dirty="0"/>
              <a:t>For I say unto you, Ye shall not see me henceforth, till ye shall say, Blessed is he that cometh in the name of the Lord.</a:t>
            </a:r>
          </a:p>
          <a:p>
            <a:r>
              <a:rPr lang="en-US" dirty="0" smtClean="0"/>
              <a:t>  </a:t>
            </a:r>
            <a:endParaRPr lang="en-US" dirty="0"/>
          </a:p>
        </p:txBody>
      </p:sp>
    </p:spTree>
    <p:extLst>
      <p:ext uri="{BB962C8B-B14F-4D97-AF65-F5344CB8AC3E}">
        <p14:creationId xmlns:p14="http://schemas.microsoft.com/office/powerpoint/2010/main" val="1490839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dirty="0" smtClean="0"/>
              <a:t>Why did Jeremiah cry?</a:t>
            </a:r>
            <a:endParaRPr lang="en-US" sz="6000" dirty="0"/>
          </a:p>
        </p:txBody>
      </p:sp>
    </p:spTree>
    <p:extLst>
      <p:ext uri="{BB962C8B-B14F-4D97-AF65-F5344CB8AC3E}">
        <p14:creationId xmlns:p14="http://schemas.microsoft.com/office/powerpoint/2010/main" val="3026113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37924" cy="6418123"/>
          </a:xfrm>
        </p:spPr>
        <p:txBody>
          <a:bodyPr>
            <a:noAutofit/>
          </a:bodyPr>
          <a:lstStyle/>
          <a:p>
            <a:endParaRPr lang="en-US" sz="3600" b="1" u="sng" dirty="0" smtClean="0"/>
          </a:p>
          <a:p>
            <a:r>
              <a:rPr lang="en-US" sz="4800" b="1" u="sng" dirty="0" smtClean="0"/>
              <a:t>1) </a:t>
            </a:r>
            <a:r>
              <a:rPr lang="en-US" sz="3600" b="1" u="sng" dirty="0" smtClean="0"/>
              <a:t>During the days of Jeremiah, the people had Little pleasure in God’s Word.</a:t>
            </a:r>
            <a:r>
              <a:rPr lang="en-US" sz="3600" u="sng" dirty="0" smtClean="0"/>
              <a:t> </a:t>
            </a:r>
            <a:r>
              <a:rPr lang="en-US" sz="3600" dirty="0" smtClean="0"/>
              <a:t>The Lord had provided ample instruction and warning, but the people showed little interest. </a:t>
            </a:r>
            <a:r>
              <a:rPr lang="en-US" sz="3600" i="1" dirty="0" smtClean="0"/>
              <a:t>“Behold, the Word of the Lord is to them an object of scorn; </a:t>
            </a:r>
            <a:r>
              <a:rPr lang="en-US" sz="3600" b="1" i="1" u="sng" dirty="0" smtClean="0">
                <a:solidFill>
                  <a:srgbClr val="00B050"/>
                </a:solidFill>
              </a:rPr>
              <a:t>they take no pleasure in it”</a:t>
            </a:r>
            <a:r>
              <a:rPr lang="en-US" sz="3600" b="1" u="sng" dirty="0" smtClean="0">
                <a:solidFill>
                  <a:srgbClr val="00B050"/>
                </a:solidFill>
              </a:rPr>
              <a:t>  </a:t>
            </a:r>
            <a:r>
              <a:rPr lang="en-US" sz="3600" dirty="0" smtClean="0"/>
              <a:t>(6:10  ESV). </a:t>
            </a:r>
            <a:r>
              <a:rPr lang="en-US" sz="3600" b="1" u="sng" dirty="0" smtClean="0"/>
              <a:t> Is that true today?</a:t>
            </a:r>
          </a:p>
          <a:p>
            <a:r>
              <a:rPr lang="en-US" sz="3600" dirty="0"/>
              <a:t> </a:t>
            </a:r>
            <a:r>
              <a:rPr lang="en-US" sz="3600" dirty="0" smtClean="0"/>
              <a:t> Acts 17:11</a:t>
            </a:r>
          </a:p>
          <a:p>
            <a:r>
              <a:rPr lang="en-US" sz="3600" dirty="0"/>
              <a:t> </a:t>
            </a:r>
            <a:r>
              <a:rPr lang="en-US" sz="3600" dirty="0" smtClean="0"/>
              <a:t> John 5:39</a:t>
            </a:r>
          </a:p>
          <a:p>
            <a:r>
              <a:rPr lang="en-US" sz="3600" dirty="0"/>
              <a:t> </a:t>
            </a:r>
            <a:r>
              <a:rPr lang="en-US" sz="3600" dirty="0" smtClean="0"/>
              <a:t> 2 Tim. 2:15</a:t>
            </a:r>
          </a:p>
          <a:p>
            <a:r>
              <a:rPr lang="en-US" sz="3600" dirty="0"/>
              <a:t> </a:t>
            </a:r>
            <a:r>
              <a:rPr lang="en-US" sz="3600" dirty="0" smtClean="0"/>
              <a:t> </a:t>
            </a:r>
            <a:r>
              <a:rPr lang="en-US" sz="3600" dirty="0" err="1" smtClean="0"/>
              <a:t>Jerm</a:t>
            </a:r>
            <a:r>
              <a:rPr lang="en-US" sz="3600" dirty="0" smtClean="0"/>
              <a:t>. 10:23</a:t>
            </a:r>
          </a:p>
        </p:txBody>
      </p:sp>
    </p:spTree>
    <p:extLst>
      <p:ext uri="{BB962C8B-B14F-4D97-AF65-F5344CB8AC3E}">
        <p14:creationId xmlns:p14="http://schemas.microsoft.com/office/powerpoint/2010/main" val="3273468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572" y="0"/>
            <a:ext cx="12107427" cy="6390752"/>
          </a:xfrm>
        </p:spPr>
        <p:txBody>
          <a:bodyPr>
            <a:normAutofit fontScale="92500" lnSpcReduction="20000"/>
          </a:bodyPr>
          <a:lstStyle/>
          <a:p>
            <a:endParaRPr lang="en-US" sz="3900" dirty="0" smtClean="0"/>
          </a:p>
          <a:p>
            <a:r>
              <a:rPr lang="en-US" sz="3900" dirty="0" smtClean="0"/>
              <a:t>  Elders are charged with providing teaching for the flock</a:t>
            </a:r>
          </a:p>
          <a:p>
            <a:r>
              <a:rPr lang="en-US" sz="3900" dirty="0" smtClean="0"/>
              <a:t>Of God, the church    </a:t>
            </a:r>
            <a:r>
              <a:rPr lang="en-US" sz="3900" b="1" u="sng" dirty="0" smtClean="0"/>
              <a:t>Acts 20:28-31</a:t>
            </a:r>
          </a:p>
          <a:p>
            <a:r>
              <a:rPr lang="en-US" sz="3900" dirty="0"/>
              <a:t> </a:t>
            </a:r>
            <a:r>
              <a:rPr lang="en-US" sz="3900" dirty="0" smtClean="0"/>
              <a:t>  In the church, they provide </a:t>
            </a:r>
            <a:r>
              <a:rPr lang="en-US" sz="3900" dirty="0"/>
              <a:t>opportunities for the flock among them to benefit from both the preaching of God’s Word and its being taught in Bible classes.   </a:t>
            </a:r>
            <a:endParaRPr lang="en-US" sz="3900" dirty="0" smtClean="0"/>
          </a:p>
          <a:p>
            <a:r>
              <a:rPr lang="en-US" sz="3900" dirty="0"/>
              <a:t> </a:t>
            </a:r>
            <a:r>
              <a:rPr lang="en-US" sz="3900" dirty="0" smtClean="0"/>
              <a:t>   Yet</a:t>
            </a:r>
            <a:r>
              <a:rPr lang="en-US" sz="3900" dirty="0"/>
              <a:t>, at times, those preaching and teaching find themselves asking with Jeremiah, </a:t>
            </a:r>
            <a:r>
              <a:rPr lang="en-US" sz="3900" i="1" dirty="0"/>
              <a:t> </a:t>
            </a:r>
            <a:r>
              <a:rPr lang="en-US" sz="3900" b="1" i="1" u="sng" dirty="0">
                <a:solidFill>
                  <a:srgbClr val="FF0000"/>
                </a:solidFill>
              </a:rPr>
              <a:t>“To whom shall I speak and give warning that they may hear</a:t>
            </a:r>
            <a:r>
              <a:rPr lang="en-US" sz="3900" b="1" i="1" u="sng" dirty="0" smtClean="0">
                <a:solidFill>
                  <a:srgbClr val="FF0000"/>
                </a:solidFill>
              </a:rPr>
              <a:t>?”</a:t>
            </a:r>
          </a:p>
          <a:p>
            <a:r>
              <a:rPr lang="en-US" sz="3900" b="1" i="1" u="sng" dirty="0">
                <a:solidFill>
                  <a:srgbClr val="FF0000"/>
                </a:solidFill>
              </a:rPr>
              <a:t> </a:t>
            </a:r>
            <a:r>
              <a:rPr lang="en-US" sz="3900" b="1" i="1" u="sng" dirty="0" smtClean="0">
                <a:solidFill>
                  <a:srgbClr val="FF0000"/>
                </a:solidFill>
              </a:rPr>
              <a:t>    How many today really have pleasure in listening to God’s word?.</a:t>
            </a:r>
          </a:p>
          <a:p>
            <a:r>
              <a:rPr lang="en-US" sz="3900" b="1" i="1" u="sng" dirty="0">
                <a:solidFill>
                  <a:srgbClr val="FF0000"/>
                </a:solidFill>
              </a:rPr>
              <a:t> </a:t>
            </a:r>
            <a:r>
              <a:rPr lang="en-US" sz="3900" b="1" i="1" u="sng" dirty="0" smtClean="0">
                <a:solidFill>
                  <a:srgbClr val="FF0000"/>
                </a:solidFill>
              </a:rPr>
              <a:t>    </a:t>
            </a:r>
            <a:r>
              <a:rPr lang="en-US" sz="3900" b="1" dirty="0" smtClean="0"/>
              <a:t>Observe </a:t>
            </a:r>
            <a:r>
              <a:rPr lang="en-US" sz="3900" b="1" dirty="0"/>
              <a:t>the attendance gap between our Sunday morning assemblies and our evening meetings – </a:t>
            </a:r>
            <a:r>
              <a:rPr lang="en-US" sz="3900" b="1" dirty="0">
                <a:solidFill>
                  <a:srgbClr val="00B050"/>
                </a:solidFill>
              </a:rPr>
              <a:t>then weep with Jeremiah!</a:t>
            </a:r>
            <a:endParaRPr lang="en-US" sz="3900" dirty="0">
              <a:solidFill>
                <a:srgbClr val="00B050"/>
              </a:solidFill>
            </a:endParaRPr>
          </a:p>
          <a:p>
            <a:endParaRPr lang="en-US" dirty="0"/>
          </a:p>
        </p:txBody>
      </p:sp>
    </p:spTree>
    <p:extLst>
      <p:ext uri="{BB962C8B-B14F-4D97-AF65-F5344CB8AC3E}">
        <p14:creationId xmlns:p14="http://schemas.microsoft.com/office/powerpoint/2010/main" val="2022781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3823</TotalTime>
  <Words>1066</Words>
  <Application>Microsoft Office PowerPoint</Application>
  <PresentationFormat>Widescreen</PresentationFormat>
  <Paragraphs>104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24</cp:revision>
  <cp:lastPrinted>2019-10-20T01:09:42Z</cp:lastPrinted>
  <dcterms:created xsi:type="dcterms:W3CDTF">2019-10-14T07:10:25Z</dcterms:created>
  <dcterms:modified xsi:type="dcterms:W3CDTF">2019-10-20T14:07:46Z</dcterms:modified>
</cp:coreProperties>
</file>