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0"/>
  </p:handoutMasterIdLst>
  <p:sldIdLst>
    <p:sldId id="306" r:id="rId2"/>
    <p:sldId id="305" r:id="rId3"/>
    <p:sldId id="320" r:id="rId4"/>
    <p:sldId id="323" r:id="rId5"/>
    <p:sldId id="321" r:id="rId6"/>
    <p:sldId id="324" r:id="rId7"/>
    <p:sldId id="325" r:id="rId8"/>
    <p:sldId id="328" r:id="rId9"/>
    <p:sldId id="331" r:id="rId10"/>
    <p:sldId id="329" r:id="rId11"/>
    <p:sldId id="332" r:id="rId12"/>
    <p:sldId id="333" r:id="rId13"/>
    <p:sldId id="334" r:id="rId14"/>
    <p:sldId id="336" r:id="rId15"/>
    <p:sldId id="317" r:id="rId16"/>
    <p:sldId id="298" r:id="rId17"/>
    <p:sldId id="297" r:id="rId18"/>
    <p:sldId id="337" r:id="rId19"/>
    <p:sldId id="272" r:id="rId20"/>
    <p:sldId id="274" r:id="rId21"/>
    <p:sldId id="275" r:id="rId22"/>
    <p:sldId id="276" r:id="rId23"/>
    <p:sldId id="277" r:id="rId24"/>
    <p:sldId id="278" r:id="rId25"/>
    <p:sldId id="338" r:id="rId26"/>
    <p:sldId id="273" r:id="rId27"/>
    <p:sldId id="268" r:id="rId28"/>
    <p:sldId id="258" r:id="rId29"/>
    <p:sldId id="259" r:id="rId30"/>
    <p:sldId id="260" r:id="rId31"/>
    <p:sldId id="261" r:id="rId32"/>
    <p:sldId id="262" r:id="rId33"/>
    <p:sldId id="263" r:id="rId34"/>
    <p:sldId id="264" r:id="rId35"/>
    <p:sldId id="265" r:id="rId36"/>
    <p:sldId id="266" r:id="rId37"/>
    <p:sldId id="269" r:id="rId38"/>
    <p:sldId id="270" r:id="rId39"/>
    <p:sldId id="284" r:id="rId40"/>
    <p:sldId id="339" r:id="rId41"/>
    <p:sldId id="340" r:id="rId42"/>
    <p:sldId id="342" r:id="rId43"/>
    <p:sldId id="352" r:id="rId44"/>
    <p:sldId id="354" r:id="rId45"/>
    <p:sldId id="356" r:id="rId46"/>
    <p:sldId id="344" r:id="rId47"/>
    <p:sldId id="348" r:id="rId48"/>
    <p:sldId id="346" r:id="rId49"/>
  </p:sldIdLst>
  <p:sldSz cx="12192000" cy="6858000"/>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5" autoAdjust="0"/>
    <p:restoredTop sz="94660"/>
  </p:normalViewPr>
  <p:slideViewPr>
    <p:cSldViewPr snapToGrid="0">
      <p:cViewPr varScale="1">
        <p:scale>
          <a:sx n="98" d="100"/>
          <a:sy n="98" d="100"/>
        </p:scale>
        <p:origin x="11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24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2438"/>
          </a:xfrm>
          <a:prstGeom prst="rect">
            <a:avLst/>
          </a:prstGeom>
        </p:spPr>
        <p:txBody>
          <a:bodyPr vert="horz" lIns="91440" tIns="45720" rIns="91440" bIns="45720" rtlCol="0"/>
          <a:lstStyle>
            <a:lvl1pPr algn="r">
              <a:defRPr sz="1200"/>
            </a:lvl1pPr>
          </a:lstStyle>
          <a:p>
            <a:fld id="{94E63231-5931-40A3-9BBE-68D3172F1FFA}" type="datetimeFigureOut">
              <a:rPr lang="en-US" smtClean="0"/>
              <a:t>4/14/2018</a:t>
            </a:fld>
            <a:endParaRPr lang="en-US"/>
          </a:p>
        </p:txBody>
      </p:sp>
      <p:sp>
        <p:nvSpPr>
          <p:cNvPr id="4" name="Footer Placeholder 3"/>
          <p:cNvSpPr>
            <a:spLocks noGrp="1"/>
          </p:cNvSpPr>
          <p:nvPr>
            <p:ph type="ftr" sz="quarter" idx="2"/>
          </p:nvPr>
        </p:nvSpPr>
        <p:spPr>
          <a:xfrm>
            <a:off x="0" y="8575675"/>
            <a:ext cx="3067050" cy="4524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575675"/>
            <a:ext cx="3067050" cy="452438"/>
          </a:xfrm>
          <a:prstGeom prst="rect">
            <a:avLst/>
          </a:prstGeom>
        </p:spPr>
        <p:txBody>
          <a:bodyPr vert="horz" lIns="91440" tIns="45720" rIns="91440" bIns="45720" rtlCol="0" anchor="b"/>
          <a:lstStyle>
            <a:lvl1pPr algn="r">
              <a:defRPr sz="1200"/>
            </a:lvl1pPr>
          </a:lstStyle>
          <a:p>
            <a:fld id="{FA85D749-9B6B-4385-9730-94FDB3EA9062}" type="slidenum">
              <a:rPr lang="en-US" smtClean="0"/>
              <a:t>‹#›</a:t>
            </a:fld>
            <a:endParaRPr lang="en-US"/>
          </a:p>
        </p:txBody>
      </p:sp>
    </p:spTree>
    <p:extLst>
      <p:ext uri="{BB962C8B-B14F-4D97-AF65-F5344CB8AC3E}">
        <p14:creationId xmlns:p14="http://schemas.microsoft.com/office/powerpoint/2010/main" val="806183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48B8300-8070-474E-BBF3-32051797177D}"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2276068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B8300-8070-474E-BBF3-32051797177D}"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233393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B8300-8070-474E-BBF3-32051797177D}"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541565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8B8300-8070-474E-BBF3-32051797177D}"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2066956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8B8300-8070-474E-BBF3-32051797177D}" type="datetimeFigureOut">
              <a:rPr lang="en-US" smtClean="0"/>
              <a:t>4/13/2018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552437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8B8300-8070-474E-BBF3-32051797177D}"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383857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8B8300-8070-474E-BBF3-32051797177D}" type="datetimeFigureOut">
              <a:rPr lang="en-US" smtClean="0"/>
              <a:t>4/13/2018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1610220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8B8300-8070-474E-BBF3-32051797177D}" type="datetimeFigureOut">
              <a:rPr lang="en-US" smtClean="0"/>
              <a:t>4/13/2018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1633461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8B8300-8070-474E-BBF3-32051797177D}" type="datetimeFigureOut">
              <a:rPr lang="en-US" smtClean="0"/>
              <a:t>4/13/2018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606252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8B8300-8070-474E-BBF3-32051797177D}"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447030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8B8300-8070-474E-BBF3-32051797177D}" type="datetimeFigureOut">
              <a:rPr lang="en-US" smtClean="0"/>
              <a:t>4/13/2018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34A7C0-E022-439E-81E9-C0D2F041D766}" type="slidenum">
              <a:rPr lang="en-US" smtClean="0"/>
              <a:t>‹#›</a:t>
            </a:fld>
            <a:endParaRPr lang="en-US"/>
          </a:p>
        </p:txBody>
      </p:sp>
    </p:spTree>
    <p:extLst>
      <p:ext uri="{BB962C8B-B14F-4D97-AF65-F5344CB8AC3E}">
        <p14:creationId xmlns:p14="http://schemas.microsoft.com/office/powerpoint/2010/main" val="10713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8B8300-8070-474E-BBF3-32051797177D}" type="datetimeFigureOut">
              <a:rPr lang="en-US" smtClean="0"/>
              <a:t>4/13/2018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34A7C0-E022-439E-81E9-C0D2F041D766}" type="slidenum">
              <a:rPr lang="en-US" smtClean="0"/>
              <a:t>‹#›</a:t>
            </a:fld>
            <a:endParaRPr lang="en-US"/>
          </a:p>
        </p:txBody>
      </p:sp>
    </p:spTree>
    <p:extLst>
      <p:ext uri="{BB962C8B-B14F-4D97-AF65-F5344CB8AC3E}">
        <p14:creationId xmlns:p14="http://schemas.microsoft.com/office/powerpoint/2010/main" val="3222169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av1611.com/verseclick/gobible.php?p=Deuteronomy_29.26-28" TargetMode="External"/><Relationship Id="rId2" Type="http://schemas.openxmlformats.org/officeDocument/2006/relationships/hyperlink" Target="https://av1611.com/verseclick/gobible.php?p=Deuteronomy_6.15" TargetMode="External"/><Relationship Id="rId1" Type="http://schemas.openxmlformats.org/officeDocument/2006/relationships/slideLayout" Target="../slideLayouts/slideLayout2.xml"/><Relationship Id="rId4" Type="http://schemas.openxmlformats.org/officeDocument/2006/relationships/hyperlink" Target="https://av1611.com/verseclick/gobible.php?p=Psalms_89.46"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av1611.com/verseclick/gobible.php?p=Nahum_1.2" TargetMode="External"/><Relationship Id="rId2" Type="http://schemas.openxmlformats.org/officeDocument/2006/relationships/hyperlink" Target="https://av1611.com/verseclick/gobible.php?p=Jeremiah_4.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v1611.com/verseclick/gobible.php?p=Leviticus_10.1-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av1611.com/verseclick/gobible.php?p=2%20Peter_3.9" TargetMode="External"/><Relationship Id="rId2" Type="http://schemas.openxmlformats.org/officeDocument/2006/relationships/hyperlink" Target="https://av1611.com/verseclick/gobible.php?p=Romans_2.4"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studylight.org/desk/index.cgi?q1=Romans+9:3&amp;t1=en_nas"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studylight.org/desk/index.cgi?q1=Romans+2:5&amp;t1=en_nas" TargetMode="External"/><Relationship Id="rId2" Type="http://schemas.openxmlformats.org/officeDocument/2006/relationships/hyperlink" Target="https://www.studylight.org/desk/index.cgi?q1=Romans+1:18&amp;t1=en_nas" TargetMode="External"/><Relationship Id="rId1" Type="http://schemas.openxmlformats.org/officeDocument/2006/relationships/slideLayout" Target="../slideLayouts/slideLayout2.xml"/><Relationship Id="rId5" Type="http://schemas.openxmlformats.org/officeDocument/2006/relationships/hyperlink" Target="https://www.studylight.org/desk/index.cgi?q1=Ephesians+5:6&amp;t1=en_nas" TargetMode="External"/><Relationship Id="rId4" Type="http://schemas.openxmlformats.org/officeDocument/2006/relationships/hyperlink" Target="https://www.studylight.org/desk/index.cgi?q1=Romans+2:6&amp;t1=en_nas"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studylight.org/desk/index.cgi?q1=Revelation+6:17&amp;t1=en_nas" TargetMode="External"/><Relationship Id="rId2" Type="http://schemas.openxmlformats.org/officeDocument/2006/relationships/hyperlink" Target="https://www.studylight.org/desk/index.cgi?q1=Revelation+6:16&amp;t1=en_nas"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studylight.org/desk/index.cgi?q1=Matthew+23:7&amp;t1=en_na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av1611.com/verseclick/gobible.php?p=Psalms_130.3" TargetMode="External"/><Relationship Id="rId2" Type="http://schemas.openxmlformats.org/officeDocument/2006/relationships/hyperlink" Target="https://av1611.com/verseclick/gobible.php?p=Psalms_76.7"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v1611.com/verseclick/gobible.php?p=Leviticus_26.28" TargetMode="External"/><Relationship Id="rId2" Type="http://schemas.openxmlformats.org/officeDocument/2006/relationships/hyperlink" Target="https://av1611.com/verseclick/gobible.php?p=Exodus_34.14" TargetMode="External"/><Relationship Id="rId1" Type="http://schemas.openxmlformats.org/officeDocument/2006/relationships/slideLayout" Target="../slideLayouts/slideLayout2.xml"/><Relationship Id="rId4" Type="http://schemas.openxmlformats.org/officeDocument/2006/relationships/hyperlink" Target="https://av1611.com/verseclick/gobible.php?p=Deuteronomy_4.23-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155643"/>
            <a:ext cx="12042843" cy="6614808"/>
          </a:xfrm>
        </p:spPr>
        <p:txBody>
          <a:bodyPr>
            <a:normAutofit/>
          </a:bodyPr>
          <a:lstStyle/>
          <a:p>
            <a:r>
              <a:rPr lang="en-US" sz="6600" b="1" dirty="0" smtClean="0"/>
              <a:t>  Rev. 6:12-17    ..For the great day of his wrath is come,</a:t>
            </a:r>
            <a:r>
              <a:rPr lang="en-US" sz="6600" b="1" dirty="0" smtClean="0">
                <a:solidFill>
                  <a:srgbClr val="FF0000"/>
                </a:solidFill>
              </a:rPr>
              <a:t> </a:t>
            </a:r>
            <a:r>
              <a:rPr lang="en-US" sz="6600" b="1" u="sng" dirty="0" smtClean="0">
                <a:solidFill>
                  <a:srgbClr val="FF0000"/>
                </a:solidFill>
              </a:rPr>
              <a:t>And who shall be able to stand?</a:t>
            </a:r>
            <a:endParaRPr lang="en-US" sz="6600" b="1" u="sng" dirty="0">
              <a:solidFill>
                <a:srgbClr val="FF0000"/>
              </a:solidFill>
            </a:endParaRPr>
          </a:p>
        </p:txBody>
      </p:sp>
    </p:spTree>
    <p:extLst>
      <p:ext uri="{BB962C8B-B14F-4D97-AF65-F5344CB8AC3E}">
        <p14:creationId xmlns:p14="http://schemas.microsoft.com/office/powerpoint/2010/main" val="28834729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0"/>
            <a:ext cx="11916383" cy="6682902"/>
          </a:xfrm>
        </p:spPr>
        <p:txBody>
          <a:bodyPr>
            <a:noAutofit/>
          </a:bodyPr>
          <a:lstStyle/>
          <a:p>
            <a:r>
              <a:rPr lang="en-US" sz="3600" b="1" dirty="0">
                <a:hlinkClick r:id="rId2"/>
              </a:rPr>
              <a:t>Deuteronomy 6:15</a:t>
            </a:r>
            <a:r>
              <a:rPr lang="en-US" sz="3600" dirty="0"/>
              <a:t> For the Lord your God among you is a jealous God; lest the anger of the Lord your God be kindled against you, and he destroy you from off the face of the earth.</a:t>
            </a:r>
          </a:p>
          <a:p>
            <a:r>
              <a:rPr lang="en-US" sz="3600" b="1" dirty="0">
                <a:hlinkClick r:id="rId3"/>
              </a:rPr>
              <a:t>Deuteronomy 29:26-28</a:t>
            </a:r>
            <a:r>
              <a:rPr lang="en-US" sz="3600" dirty="0"/>
              <a:t> And went and served other gods, and worshiped them, gods that they didn’t know, and that he had not given to them. Therefore the Lord’s anger burned against this land, to bring on it all the curses that are written in this book. The Lord rooted them out of their land in anger, </a:t>
            </a:r>
            <a:r>
              <a:rPr lang="en-US" sz="3600" u="sng" dirty="0"/>
              <a:t>in wrath</a:t>
            </a:r>
            <a:r>
              <a:rPr lang="en-US" sz="3600" dirty="0"/>
              <a:t>, and in great indignation, and thrust them into another land, as it is today.”</a:t>
            </a:r>
          </a:p>
          <a:p>
            <a:r>
              <a:rPr lang="en-US" sz="3600" b="1" dirty="0">
                <a:hlinkClick r:id="rId4"/>
              </a:rPr>
              <a:t>Psalms 89:46</a:t>
            </a:r>
            <a:r>
              <a:rPr lang="en-US" sz="3600" dirty="0"/>
              <a:t> How long, the Lord? Will you hide yourself forever? Will your </a:t>
            </a:r>
            <a:r>
              <a:rPr lang="en-US" sz="3600" u="sng" dirty="0"/>
              <a:t>wrath burn like fire?</a:t>
            </a:r>
          </a:p>
        </p:txBody>
      </p:sp>
    </p:spTree>
    <p:extLst>
      <p:ext uri="{BB962C8B-B14F-4D97-AF65-F5344CB8AC3E}">
        <p14:creationId xmlns:p14="http://schemas.microsoft.com/office/powerpoint/2010/main" val="373908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330740"/>
            <a:ext cx="11906656" cy="5846223"/>
          </a:xfrm>
        </p:spPr>
        <p:txBody>
          <a:bodyPr/>
          <a:lstStyle/>
          <a:p>
            <a:r>
              <a:rPr lang="en-US" sz="3600" b="1" dirty="0">
                <a:hlinkClick r:id="rId2"/>
              </a:rPr>
              <a:t>Jeremiah 4:4</a:t>
            </a:r>
            <a:r>
              <a:rPr lang="en-US" sz="3600" dirty="0"/>
              <a:t> Circumcise yourselves to the Lord, and take away the foreskins of your heart, you men of Judah and inhabitants of Jerusalem; lest </a:t>
            </a:r>
            <a:r>
              <a:rPr lang="en-US" sz="3600" b="1" u="sng" dirty="0">
                <a:solidFill>
                  <a:srgbClr val="FF0000"/>
                </a:solidFill>
              </a:rPr>
              <a:t>my wrath </a:t>
            </a:r>
            <a:r>
              <a:rPr lang="en-US" sz="3600" dirty="0"/>
              <a:t>go out like fire, and burn so that no one can quench it, because of the evil of your doings.</a:t>
            </a:r>
          </a:p>
          <a:p>
            <a:r>
              <a:rPr lang="en-US" sz="3600" b="1" dirty="0">
                <a:hlinkClick r:id="rId3"/>
              </a:rPr>
              <a:t>Nahum 1:2</a:t>
            </a:r>
            <a:r>
              <a:rPr lang="en-US" sz="3600" dirty="0"/>
              <a:t> The Lord is a jealous God and avenges. The Lord avenges </a:t>
            </a:r>
            <a:r>
              <a:rPr lang="en-US" sz="3600" u="sng" dirty="0"/>
              <a:t>and is full of wrath</a:t>
            </a:r>
            <a:r>
              <a:rPr lang="en-US" sz="3600" dirty="0"/>
              <a:t>. The Lord takes vengeance on his adversaries, and he maintains wrath against his enemies</a:t>
            </a:r>
          </a:p>
          <a:p>
            <a:endParaRPr lang="en-US" dirty="0"/>
          </a:p>
        </p:txBody>
      </p:sp>
    </p:spTree>
    <p:extLst>
      <p:ext uri="{BB962C8B-B14F-4D97-AF65-F5344CB8AC3E}">
        <p14:creationId xmlns:p14="http://schemas.microsoft.com/office/powerpoint/2010/main" val="386338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3" y="145915"/>
            <a:ext cx="11994205" cy="6624536"/>
          </a:xfrm>
        </p:spPr>
        <p:txBody>
          <a:bodyPr>
            <a:normAutofit lnSpcReduction="10000"/>
          </a:bodyPr>
          <a:lstStyle/>
          <a:p>
            <a:r>
              <a:rPr lang="en-US" sz="4800" b="1" u="sng" dirty="0" smtClean="0">
                <a:solidFill>
                  <a:srgbClr val="FF0000"/>
                </a:solidFill>
              </a:rPr>
              <a:t>Examples in the Old Testament</a:t>
            </a:r>
          </a:p>
          <a:p>
            <a:endParaRPr lang="en-US" sz="3600" dirty="0"/>
          </a:p>
          <a:p>
            <a:r>
              <a:rPr lang="en-US" sz="4400" b="1" u="sng" dirty="0" smtClean="0"/>
              <a:t>The Flood:  </a:t>
            </a:r>
            <a:r>
              <a:rPr lang="en-US" sz="4400" b="1" dirty="0" smtClean="0"/>
              <a:t>Who </a:t>
            </a:r>
            <a:r>
              <a:rPr lang="en-US" sz="4400" b="1" dirty="0"/>
              <a:t>was able to stand when the flood came?</a:t>
            </a:r>
          </a:p>
          <a:p>
            <a:r>
              <a:rPr lang="en-US" sz="4400" b="1" dirty="0"/>
              <a:t>  </a:t>
            </a:r>
            <a:r>
              <a:rPr lang="en-US" sz="4400" b="1" dirty="0" smtClean="0"/>
              <a:t>  Gen. 6-9   </a:t>
            </a:r>
          </a:p>
          <a:p>
            <a:r>
              <a:rPr lang="en-US" sz="4400" b="1" dirty="0"/>
              <a:t> </a:t>
            </a:r>
            <a:r>
              <a:rPr lang="en-US" sz="4400" b="1" dirty="0" smtClean="0"/>
              <a:t> I </a:t>
            </a:r>
            <a:r>
              <a:rPr lang="en-US" sz="4400" b="1" dirty="0"/>
              <a:t>Pet. 3:20-21   </a:t>
            </a:r>
            <a:endParaRPr lang="en-US" sz="4400" b="1" dirty="0" smtClean="0"/>
          </a:p>
          <a:p>
            <a:r>
              <a:rPr lang="en-US" sz="4400" b="1" dirty="0"/>
              <a:t> </a:t>
            </a:r>
            <a:r>
              <a:rPr lang="en-US" sz="4400" b="1" dirty="0" smtClean="0"/>
              <a:t>      8 </a:t>
            </a:r>
            <a:r>
              <a:rPr lang="en-US" sz="4400" b="1" dirty="0"/>
              <a:t>souls…Noah and his family</a:t>
            </a:r>
            <a:r>
              <a:rPr lang="en-US" sz="4400" b="1" dirty="0" smtClean="0"/>
              <a:t>.</a:t>
            </a:r>
          </a:p>
          <a:p>
            <a:endParaRPr lang="en-US" sz="3600" b="1" dirty="0"/>
          </a:p>
          <a:p>
            <a:endParaRPr lang="en-US" sz="3600" b="1" dirty="0"/>
          </a:p>
          <a:p>
            <a:endParaRPr lang="en-US" dirty="0" smtClean="0"/>
          </a:p>
          <a:p>
            <a:r>
              <a:rPr lang="en-US" dirty="0"/>
              <a:t> </a:t>
            </a:r>
          </a:p>
        </p:txBody>
      </p:sp>
    </p:spTree>
    <p:extLst>
      <p:ext uri="{BB962C8B-B14F-4D97-AF65-F5344CB8AC3E}">
        <p14:creationId xmlns:p14="http://schemas.microsoft.com/office/powerpoint/2010/main" val="406568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3830"/>
            <a:ext cx="12192000" cy="6647166"/>
          </a:xfrm>
        </p:spPr>
        <p:txBody>
          <a:bodyPr/>
          <a:lstStyle/>
          <a:p>
            <a:r>
              <a:rPr lang="en-US" sz="4800" b="1" u="sng" dirty="0">
                <a:solidFill>
                  <a:srgbClr val="FF0000"/>
                </a:solidFill>
              </a:rPr>
              <a:t>Who was able to </a:t>
            </a:r>
            <a:r>
              <a:rPr lang="en-US" sz="4800" b="1" u="sng" dirty="0" smtClean="0">
                <a:solidFill>
                  <a:srgbClr val="FF0000"/>
                </a:solidFill>
              </a:rPr>
              <a:t>stand  in </a:t>
            </a:r>
            <a:r>
              <a:rPr lang="en-US" sz="4800" b="1" u="sng" dirty="0">
                <a:solidFill>
                  <a:srgbClr val="FF0000"/>
                </a:solidFill>
              </a:rPr>
              <a:t>the destruction</a:t>
            </a:r>
          </a:p>
          <a:p>
            <a:r>
              <a:rPr lang="en-US" sz="4800" b="1" u="sng" dirty="0">
                <a:solidFill>
                  <a:srgbClr val="FF0000"/>
                </a:solidFill>
              </a:rPr>
              <a:t>Of Sodom and </a:t>
            </a:r>
            <a:r>
              <a:rPr lang="en-US" sz="4800" b="1" u="sng" dirty="0" err="1" smtClean="0">
                <a:solidFill>
                  <a:srgbClr val="FF0000"/>
                </a:solidFill>
              </a:rPr>
              <a:t>Gomoraha</a:t>
            </a:r>
            <a:r>
              <a:rPr lang="en-US" sz="4800" b="1" u="sng" dirty="0" smtClean="0">
                <a:solidFill>
                  <a:srgbClr val="FF0000"/>
                </a:solidFill>
              </a:rPr>
              <a:t>?  Gen. 19 </a:t>
            </a:r>
          </a:p>
          <a:p>
            <a:r>
              <a:rPr lang="en-US" sz="4000" dirty="0"/>
              <a:t> </a:t>
            </a:r>
            <a:r>
              <a:rPr lang="en-US" sz="4000" dirty="0" smtClean="0"/>
              <a:t>   Lot </a:t>
            </a:r>
            <a:r>
              <a:rPr lang="en-US" sz="4000" dirty="0"/>
              <a:t>and his 2 daughters.</a:t>
            </a:r>
          </a:p>
          <a:p>
            <a:r>
              <a:rPr lang="en-US" sz="4000" dirty="0" smtClean="0"/>
              <a:t>    Lot’s </a:t>
            </a:r>
            <a:r>
              <a:rPr lang="en-US" sz="4000" dirty="0"/>
              <a:t>wife did not </a:t>
            </a:r>
            <a:r>
              <a:rPr lang="en-US" sz="4000" dirty="0" err="1"/>
              <a:t>stand</a:t>
            </a:r>
            <a:r>
              <a:rPr lang="en-US" sz="4000" dirty="0" err="1" smtClean="0"/>
              <a:t>..Luke</a:t>
            </a:r>
            <a:r>
              <a:rPr lang="en-US" sz="4000" dirty="0" smtClean="0"/>
              <a:t> 17:32</a:t>
            </a:r>
          </a:p>
          <a:p>
            <a:r>
              <a:rPr lang="en-US" sz="4000" dirty="0"/>
              <a:t> </a:t>
            </a:r>
            <a:r>
              <a:rPr lang="en-US" sz="4000" dirty="0" smtClean="0"/>
              <a:t>     Remember Lot’s wife!</a:t>
            </a:r>
            <a:endParaRPr lang="en-US" dirty="0"/>
          </a:p>
        </p:txBody>
      </p:sp>
    </p:spTree>
    <p:extLst>
      <p:ext uri="{BB962C8B-B14F-4D97-AF65-F5344CB8AC3E}">
        <p14:creationId xmlns:p14="http://schemas.microsoft.com/office/powerpoint/2010/main" val="2295368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7534" y="87549"/>
            <a:ext cx="11856397" cy="6770451"/>
          </a:xfrm>
        </p:spPr>
        <p:txBody>
          <a:bodyPr>
            <a:normAutofit/>
          </a:bodyPr>
          <a:lstStyle/>
          <a:p>
            <a:endParaRPr lang="en-US" sz="3600" dirty="0" smtClean="0"/>
          </a:p>
          <a:p>
            <a:r>
              <a:rPr lang="en-US" sz="3600" b="1" u="sng" dirty="0" smtClean="0">
                <a:solidFill>
                  <a:srgbClr val="FF0000"/>
                </a:solidFill>
              </a:rPr>
              <a:t>Who was able to stand when strange fire was </a:t>
            </a:r>
          </a:p>
          <a:p>
            <a:r>
              <a:rPr lang="en-US" sz="3600" b="1" u="sng" dirty="0" smtClean="0">
                <a:solidFill>
                  <a:srgbClr val="FF0000"/>
                </a:solidFill>
              </a:rPr>
              <a:t>Offered before God? </a:t>
            </a:r>
            <a:r>
              <a:rPr lang="en-US" sz="3600" dirty="0" smtClean="0"/>
              <a:t>Lev.10:1-3</a:t>
            </a:r>
          </a:p>
          <a:p>
            <a:r>
              <a:rPr lang="en-US" sz="3600" b="1" dirty="0" smtClean="0">
                <a:hlinkClick r:id="rId2"/>
              </a:rPr>
              <a:t>     Leviticus </a:t>
            </a:r>
            <a:r>
              <a:rPr lang="en-US" sz="3600" b="1" dirty="0">
                <a:hlinkClick r:id="rId2"/>
              </a:rPr>
              <a:t>10:1-3</a:t>
            </a:r>
            <a:r>
              <a:rPr lang="en-US" sz="3600" dirty="0"/>
              <a:t> </a:t>
            </a:r>
            <a:r>
              <a:rPr lang="en-US" sz="3600" dirty="0" err="1"/>
              <a:t>Nadab</a:t>
            </a:r>
            <a:r>
              <a:rPr lang="en-US" sz="3600" dirty="0"/>
              <a:t> and </a:t>
            </a:r>
            <a:r>
              <a:rPr lang="en-US" sz="3600" dirty="0" err="1"/>
              <a:t>Abihu</a:t>
            </a:r>
            <a:r>
              <a:rPr lang="en-US" sz="3600" dirty="0"/>
              <a:t>, the sons of Aaron, each took his censer, and put fire in it, and laid incense on it, and offered strange fire before the Lord, which he had not commanded them. Fire came out from before the Lord, and devoured them, and they died before the Lord. Then Moses said to Aaron, “This is what the Lord spoke of, saying, ‘I will show myself holy to those who come near me, and before all the people I will be glorified.’” . . . </a:t>
            </a:r>
            <a:r>
              <a:rPr lang="en-US" sz="3600" dirty="0" smtClean="0"/>
              <a:t>  </a:t>
            </a:r>
            <a:endParaRPr lang="en-US" sz="3600" dirty="0"/>
          </a:p>
          <a:p>
            <a:r>
              <a:rPr lang="en-US" sz="4000" b="1" dirty="0" err="1" smtClean="0"/>
              <a:t>Nadab</a:t>
            </a:r>
            <a:r>
              <a:rPr lang="en-US" sz="4000" b="1" dirty="0" smtClean="0"/>
              <a:t> and </a:t>
            </a:r>
            <a:r>
              <a:rPr lang="en-US" sz="4000" b="1" dirty="0" err="1" smtClean="0"/>
              <a:t>Abihu</a:t>
            </a:r>
            <a:r>
              <a:rPr lang="en-US" sz="4000" b="1" dirty="0" smtClean="0"/>
              <a:t>  were not able to stand!</a:t>
            </a:r>
            <a:endParaRPr lang="en-US" sz="4000" b="1" dirty="0"/>
          </a:p>
          <a:p>
            <a:endParaRPr lang="en-US" dirty="0" smtClean="0"/>
          </a:p>
          <a:p>
            <a:endParaRPr lang="en-US" dirty="0"/>
          </a:p>
          <a:p>
            <a:endParaRPr lang="en-US" dirty="0"/>
          </a:p>
        </p:txBody>
      </p:sp>
    </p:spTree>
    <p:extLst>
      <p:ext uri="{BB962C8B-B14F-4D97-AF65-F5344CB8AC3E}">
        <p14:creationId xmlns:p14="http://schemas.microsoft.com/office/powerpoint/2010/main" val="3288644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6719" y="321013"/>
            <a:ext cx="11798029" cy="6449438"/>
          </a:xfrm>
        </p:spPr>
        <p:txBody>
          <a:bodyPr>
            <a:normAutofit/>
          </a:bodyPr>
          <a:lstStyle/>
          <a:p>
            <a:r>
              <a:rPr lang="en-US" sz="3600" b="1" dirty="0" smtClean="0"/>
              <a:t>Walls of Jericho fall down flat!</a:t>
            </a:r>
          </a:p>
          <a:p>
            <a:r>
              <a:rPr lang="en-US" sz="3600" b="1" dirty="0"/>
              <a:t> </a:t>
            </a:r>
            <a:r>
              <a:rPr lang="en-US" sz="3600" b="1" dirty="0" smtClean="0"/>
              <a:t>   Joshua 6:20  </a:t>
            </a:r>
          </a:p>
          <a:p>
            <a:r>
              <a:rPr lang="en-US" sz="3600" b="1" dirty="0"/>
              <a:t> </a:t>
            </a:r>
            <a:r>
              <a:rPr lang="en-US" sz="3600" b="1" dirty="0" smtClean="0"/>
              <a:t>    </a:t>
            </a:r>
          </a:p>
          <a:p>
            <a:r>
              <a:rPr lang="en-US" sz="4800" b="1" dirty="0" smtClean="0">
                <a:solidFill>
                  <a:srgbClr val="FF0000"/>
                </a:solidFill>
              </a:rPr>
              <a:t>Who was able</a:t>
            </a:r>
          </a:p>
          <a:p>
            <a:r>
              <a:rPr lang="en-US" sz="4800" b="1" dirty="0" smtClean="0">
                <a:solidFill>
                  <a:srgbClr val="FF0000"/>
                </a:solidFill>
              </a:rPr>
              <a:t>To stand? </a:t>
            </a:r>
          </a:p>
          <a:p>
            <a:r>
              <a:rPr lang="en-US" sz="3600" dirty="0" smtClean="0"/>
              <a:t> </a:t>
            </a:r>
          </a:p>
          <a:p>
            <a:r>
              <a:rPr lang="en-US" sz="3600" dirty="0" smtClean="0"/>
              <a:t> Joshua 6:25  Rahab, the Harlot. And her family!</a:t>
            </a:r>
            <a:endParaRPr lang="en-US" sz="3600" dirty="0"/>
          </a:p>
        </p:txBody>
      </p:sp>
    </p:spTree>
    <p:extLst>
      <p:ext uri="{BB962C8B-B14F-4D97-AF65-F5344CB8AC3E}">
        <p14:creationId xmlns:p14="http://schemas.microsoft.com/office/powerpoint/2010/main" val="364010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77820"/>
            <a:ext cx="11945566" cy="6780179"/>
          </a:xfrm>
        </p:spPr>
        <p:txBody>
          <a:bodyPr>
            <a:normAutofit/>
          </a:bodyPr>
          <a:lstStyle/>
          <a:p>
            <a:r>
              <a:rPr lang="en-US" sz="4000" dirty="0" smtClean="0"/>
              <a:t> </a:t>
            </a:r>
          </a:p>
          <a:p>
            <a:r>
              <a:rPr lang="en-US" sz="4000" dirty="0" smtClean="0"/>
              <a:t> </a:t>
            </a:r>
            <a:r>
              <a:rPr lang="en-US" sz="4000" b="1" u="sng" dirty="0" smtClean="0">
                <a:solidFill>
                  <a:srgbClr val="0070C0"/>
                </a:solidFill>
              </a:rPr>
              <a:t>Numbers 16:1 </a:t>
            </a:r>
            <a:r>
              <a:rPr lang="en-US" sz="4000" b="1" u="sng" dirty="0" err="1" smtClean="0">
                <a:solidFill>
                  <a:srgbClr val="0070C0"/>
                </a:solidFill>
              </a:rPr>
              <a:t>ff</a:t>
            </a:r>
            <a:endParaRPr lang="en-US" sz="4000" b="1" u="sng" dirty="0" smtClean="0">
              <a:solidFill>
                <a:srgbClr val="0070C0"/>
              </a:solidFill>
            </a:endParaRPr>
          </a:p>
          <a:p>
            <a:r>
              <a:rPr lang="en-US" sz="4000" dirty="0" smtClean="0"/>
              <a:t> </a:t>
            </a:r>
            <a:r>
              <a:rPr lang="en-US" sz="4000" dirty="0" err="1" smtClean="0"/>
              <a:t>Korah</a:t>
            </a:r>
            <a:r>
              <a:rPr lang="en-US" sz="4000" dirty="0" smtClean="0"/>
              <a:t>, </a:t>
            </a:r>
            <a:r>
              <a:rPr lang="en-US" sz="4000" dirty="0" err="1" smtClean="0"/>
              <a:t>Dathan</a:t>
            </a:r>
            <a:r>
              <a:rPr lang="en-US" sz="4000" dirty="0" smtClean="0"/>
              <a:t>, </a:t>
            </a:r>
            <a:r>
              <a:rPr lang="en-US" sz="4000" dirty="0" err="1" smtClean="0"/>
              <a:t>Abiram</a:t>
            </a:r>
            <a:r>
              <a:rPr lang="en-US" sz="4000" dirty="0" smtClean="0"/>
              <a:t> and all those who followed </a:t>
            </a:r>
            <a:r>
              <a:rPr lang="en-US" sz="4000" dirty="0" smtClean="0"/>
              <a:t>them</a:t>
            </a:r>
          </a:p>
          <a:p>
            <a:r>
              <a:rPr lang="en-US" sz="4000" dirty="0" smtClean="0"/>
              <a:t>Who complained about Moses and Aaron as God’s chosen</a:t>
            </a:r>
          </a:p>
          <a:p>
            <a:r>
              <a:rPr lang="en-US" sz="4000" dirty="0" smtClean="0"/>
              <a:t>Leaders….</a:t>
            </a:r>
          </a:p>
          <a:p>
            <a:endParaRPr lang="en-US" sz="4000" dirty="0"/>
          </a:p>
          <a:p>
            <a:r>
              <a:rPr lang="en-US" sz="4000" dirty="0" smtClean="0"/>
              <a:t>Moses spoke and God acted! </a:t>
            </a:r>
          </a:p>
        </p:txBody>
      </p:sp>
    </p:spTree>
    <p:extLst>
      <p:ext uri="{BB962C8B-B14F-4D97-AF65-F5344CB8AC3E}">
        <p14:creationId xmlns:p14="http://schemas.microsoft.com/office/powerpoint/2010/main" val="3142118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3" end="3"/>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4" y="0"/>
            <a:ext cx="12003932" cy="6858000"/>
          </a:xfrm>
        </p:spPr>
        <p:txBody>
          <a:bodyPr>
            <a:normAutofit/>
          </a:bodyPr>
          <a:lstStyle/>
          <a:p>
            <a:r>
              <a:rPr lang="en-US" sz="4000" dirty="0" smtClean="0"/>
              <a:t>31 Then it came about as he finished speaking all these words, that the ground that was under them split open; 32 and the earth opened its mouth and swallowed them up, and their households, and all the men who belonged to </a:t>
            </a:r>
            <a:r>
              <a:rPr lang="en-US" sz="4000" dirty="0" err="1" smtClean="0"/>
              <a:t>Korah</a:t>
            </a:r>
            <a:r>
              <a:rPr lang="en-US" sz="4000" dirty="0" smtClean="0"/>
              <a:t>, with their possessions. 33 So they and all that belonged to them went down alive to </a:t>
            </a:r>
            <a:r>
              <a:rPr lang="en-US" sz="4000" dirty="0" err="1" smtClean="0"/>
              <a:t>Sheol</a:t>
            </a:r>
            <a:r>
              <a:rPr lang="en-US" sz="4000" dirty="0" smtClean="0"/>
              <a:t>; and the earth closed over them, and they perished from the midst of the assembly. 34 And all Israel who were around them fled at their outcry, for they said, “The earth may swallow us up!” 35 Fire also came forth from the Lord and consumed the two hundred and fifty men who were offering the incense (Numbers 16:28-35). </a:t>
            </a:r>
            <a:endParaRPr lang="en-US" sz="4000" dirty="0"/>
          </a:p>
        </p:txBody>
      </p:sp>
    </p:spTree>
    <p:extLst>
      <p:ext uri="{BB962C8B-B14F-4D97-AF65-F5344CB8AC3E}">
        <p14:creationId xmlns:p14="http://schemas.microsoft.com/office/powerpoint/2010/main" val="1494460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1014" y="321013"/>
            <a:ext cx="11207885" cy="6050503"/>
          </a:xfrm>
        </p:spPr>
        <p:txBody>
          <a:bodyPr/>
          <a:lstStyle/>
          <a:p>
            <a:r>
              <a:rPr lang="en-US" sz="4000" dirty="0"/>
              <a:t>God thereby made it clear that Moses and Aaron were his appointed leaders, and at the same time demonstrated His righteous wrath upon those who rebelled against Him and the leaders whom He appointed.</a:t>
            </a:r>
          </a:p>
          <a:p>
            <a:endParaRPr lang="en-US" dirty="0"/>
          </a:p>
        </p:txBody>
      </p:sp>
    </p:spTree>
    <p:extLst>
      <p:ext uri="{BB962C8B-B14F-4D97-AF65-F5344CB8AC3E}">
        <p14:creationId xmlns:p14="http://schemas.microsoft.com/office/powerpoint/2010/main" val="2388522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sz="4800" b="1" u="sng" dirty="0"/>
          </a:p>
        </p:txBody>
      </p:sp>
      <p:sp>
        <p:nvSpPr>
          <p:cNvPr id="3" name="Content Placeholder 2"/>
          <p:cNvSpPr>
            <a:spLocks noGrp="1"/>
          </p:cNvSpPr>
          <p:nvPr>
            <p:ph idx="1"/>
          </p:nvPr>
        </p:nvSpPr>
        <p:spPr/>
        <p:txBody>
          <a:bodyPr>
            <a:normAutofit/>
          </a:bodyPr>
          <a:lstStyle/>
          <a:p>
            <a:r>
              <a:rPr lang="en-US" sz="5400" b="1" i="1" u="sng" dirty="0" smtClean="0">
                <a:solidFill>
                  <a:srgbClr val="FF0000"/>
                </a:solidFill>
              </a:rPr>
              <a:t>Scriptures that mention the Wrath of God </a:t>
            </a:r>
          </a:p>
          <a:p>
            <a:r>
              <a:rPr lang="en-US" sz="5400" b="1" i="1" u="sng" dirty="0" smtClean="0">
                <a:solidFill>
                  <a:srgbClr val="FF0000"/>
                </a:solidFill>
              </a:rPr>
              <a:t>In the New Testament</a:t>
            </a:r>
            <a:endParaRPr lang="en-US" sz="5400" b="1" i="1" u="sng" dirty="0">
              <a:solidFill>
                <a:srgbClr val="FF0000"/>
              </a:solidFill>
            </a:endParaRPr>
          </a:p>
        </p:txBody>
      </p:sp>
    </p:spTree>
    <p:extLst>
      <p:ext uri="{BB962C8B-B14F-4D97-AF65-F5344CB8AC3E}">
        <p14:creationId xmlns:p14="http://schemas.microsoft.com/office/powerpoint/2010/main" val="27591529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91481" cy="6858000"/>
          </a:xfrm>
        </p:spPr>
        <p:txBody>
          <a:bodyPr>
            <a:normAutofit fontScale="85000" lnSpcReduction="20000"/>
          </a:bodyPr>
          <a:lstStyle/>
          <a:p>
            <a:r>
              <a:rPr lang="en-US" sz="4200" baseline="30000" dirty="0"/>
              <a:t>12 </a:t>
            </a:r>
            <a:r>
              <a:rPr lang="en-US" sz="4200" dirty="0"/>
              <a:t>And I beheld when he had opened the sixth seal, and, lo, there was a great earthquake; and the sun became black as sackcloth of hair, and the moon became as </a:t>
            </a:r>
            <a:r>
              <a:rPr lang="en-US" sz="4200" dirty="0" smtClean="0"/>
              <a:t>blood;</a:t>
            </a:r>
            <a:r>
              <a:rPr lang="en-US" sz="4200" baseline="30000" dirty="0" smtClean="0"/>
              <a:t>13</a:t>
            </a:r>
            <a:r>
              <a:rPr lang="en-US" sz="4200" baseline="30000" dirty="0"/>
              <a:t> </a:t>
            </a:r>
            <a:r>
              <a:rPr lang="en-US" sz="4200" dirty="0"/>
              <a:t>And the stars of heaven fell unto the earth, even as a fig tree </a:t>
            </a:r>
            <a:r>
              <a:rPr lang="en-US" sz="4200" dirty="0" err="1"/>
              <a:t>casteth</a:t>
            </a:r>
            <a:r>
              <a:rPr lang="en-US" sz="4200" dirty="0"/>
              <a:t> her untimely figs, when she is shaken of a mighty </a:t>
            </a:r>
            <a:r>
              <a:rPr lang="en-US" sz="4200" dirty="0" smtClean="0"/>
              <a:t>wind.</a:t>
            </a:r>
            <a:r>
              <a:rPr lang="en-US" sz="4200" baseline="30000" dirty="0" smtClean="0"/>
              <a:t>14</a:t>
            </a:r>
            <a:r>
              <a:rPr lang="en-US" sz="4200" baseline="30000" dirty="0"/>
              <a:t> </a:t>
            </a:r>
            <a:r>
              <a:rPr lang="en-US" sz="4200" dirty="0"/>
              <a:t>And the heaven departed as a scroll when it is rolled together; and every mountain and island were moved out of their places.</a:t>
            </a:r>
          </a:p>
          <a:p>
            <a:r>
              <a:rPr lang="en-US" sz="4200" baseline="30000" dirty="0"/>
              <a:t>15 </a:t>
            </a:r>
            <a:r>
              <a:rPr lang="en-US" sz="4200" dirty="0"/>
              <a:t>And the kings of the earth, and the great men, and the rich men, and the chief captains, and the mighty men, and every bondman, and every free man, hid themselves in the dens and in the rocks of the mountains;</a:t>
            </a:r>
          </a:p>
          <a:p>
            <a:r>
              <a:rPr lang="en-US" sz="4200" baseline="30000" dirty="0"/>
              <a:t>16 </a:t>
            </a:r>
            <a:r>
              <a:rPr lang="en-US" sz="4200" dirty="0"/>
              <a:t>And said to the mountains and rocks, Fall on us, and hide us from the face of him that </a:t>
            </a:r>
            <a:r>
              <a:rPr lang="en-US" sz="4200" dirty="0" err="1"/>
              <a:t>sitteth</a:t>
            </a:r>
            <a:r>
              <a:rPr lang="en-US" sz="4200" dirty="0"/>
              <a:t> on the throne, and from the wrath of the Lamb:</a:t>
            </a:r>
          </a:p>
          <a:p>
            <a:r>
              <a:rPr lang="en-US" sz="4200" b="1" baseline="30000" dirty="0">
                <a:solidFill>
                  <a:srgbClr val="FF0000"/>
                </a:solidFill>
              </a:rPr>
              <a:t>17 </a:t>
            </a:r>
            <a:r>
              <a:rPr lang="en-US" sz="4200" b="1" dirty="0">
                <a:solidFill>
                  <a:srgbClr val="FF0000"/>
                </a:solidFill>
              </a:rPr>
              <a:t>For the great day of his wrath is come; and who shall be able to stand?</a:t>
            </a:r>
          </a:p>
          <a:p>
            <a:endParaRPr lang="en-US" dirty="0"/>
          </a:p>
        </p:txBody>
      </p:sp>
    </p:spTree>
    <p:extLst>
      <p:ext uri="{BB962C8B-B14F-4D97-AF65-F5344CB8AC3E}">
        <p14:creationId xmlns:p14="http://schemas.microsoft.com/office/powerpoint/2010/main" val="4249975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7" y="162195"/>
            <a:ext cx="11982855" cy="6501251"/>
          </a:xfrm>
        </p:spPr>
        <p:txBody>
          <a:bodyPr>
            <a:normAutofit lnSpcReduction="10000"/>
          </a:bodyPr>
          <a:lstStyle/>
          <a:p>
            <a:r>
              <a:rPr lang="en-US" sz="3600" b="1" dirty="0" smtClean="0"/>
              <a:t>John 3:36 King James Version (KJV)</a:t>
            </a:r>
          </a:p>
          <a:p>
            <a:r>
              <a:rPr lang="en-US" sz="3600" baseline="30000" dirty="0" smtClean="0"/>
              <a:t>36 </a:t>
            </a:r>
            <a:r>
              <a:rPr lang="en-US" sz="3600" dirty="0" smtClean="0"/>
              <a:t>He that believeth on the Son hath everlasting life: and he that believeth not the Son shall not see life; but </a:t>
            </a:r>
            <a:r>
              <a:rPr lang="en-US" sz="3600" b="1" u="sng" dirty="0" smtClean="0"/>
              <a:t>the wrath of God </a:t>
            </a:r>
            <a:r>
              <a:rPr lang="en-US" sz="3600" dirty="0" err="1" smtClean="0"/>
              <a:t>abideth</a:t>
            </a:r>
            <a:r>
              <a:rPr lang="en-US" sz="3600" dirty="0" smtClean="0"/>
              <a:t> on him.</a:t>
            </a:r>
          </a:p>
          <a:p>
            <a:endParaRPr lang="en-US" sz="3600" dirty="0"/>
          </a:p>
          <a:p>
            <a:r>
              <a:rPr lang="en-US" sz="3600" b="1" dirty="0" smtClean="0"/>
              <a:t>Rom. 1:18 </a:t>
            </a:r>
            <a:r>
              <a:rPr lang="en-US" sz="3600" dirty="0" smtClean="0"/>
              <a:t>For </a:t>
            </a:r>
            <a:r>
              <a:rPr lang="en-US" sz="3600" b="1" u="sng" dirty="0" smtClean="0"/>
              <a:t>the wrath of God </a:t>
            </a:r>
            <a:r>
              <a:rPr lang="en-US" sz="3600" dirty="0" smtClean="0"/>
              <a:t>is revealed from heaven against all ungodliness and unrighteousness of men, who hold the truth in unrighteousness;</a:t>
            </a:r>
          </a:p>
          <a:p>
            <a:endParaRPr lang="en-US" sz="3600" dirty="0"/>
          </a:p>
          <a:p>
            <a:r>
              <a:rPr lang="en-US" sz="3600" b="1" dirty="0" smtClean="0"/>
              <a:t>Rom. 2:5 </a:t>
            </a:r>
            <a:r>
              <a:rPr lang="en-US" sz="3600" baseline="30000" dirty="0" smtClean="0"/>
              <a:t> </a:t>
            </a:r>
            <a:r>
              <a:rPr lang="en-US" sz="3600" dirty="0" smtClean="0"/>
              <a:t>But after thy hardness and impenitent heart </a:t>
            </a:r>
            <a:r>
              <a:rPr lang="en-US" sz="3600" dirty="0" err="1" smtClean="0"/>
              <a:t>treasurest</a:t>
            </a:r>
            <a:r>
              <a:rPr lang="en-US" sz="3600" dirty="0" smtClean="0"/>
              <a:t> up unto thyself </a:t>
            </a:r>
            <a:r>
              <a:rPr lang="en-US" sz="3600" b="1" u="sng" dirty="0" smtClean="0"/>
              <a:t>wrath</a:t>
            </a:r>
            <a:r>
              <a:rPr lang="en-US" sz="3600" dirty="0" smtClean="0"/>
              <a:t> against </a:t>
            </a:r>
            <a:r>
              <a:rPr lang="en-US" sz="3600" b="1" u="sng" dirty="0" smtClean="0"/>
              <a:t>the day of wrath </a:t>
            </a:r>
            <a:r>
              <a:rPr lang="en-US" sz="3600" dirty="0" smtClean="0"/>
              <a:t>and revelation of the righteous judgment of God;</a:t>
            </a:r>
          </a:p>
          <a:p>
            <a:endParaRPr lang="en-US" dirty="0" smtClean="0"/>
          </a:p>
          <a:p>
            <a:endParaRPr lang="en-US" dirty="0" smtClean="0"/>
          </a:p>
          <a:p>
            <a:endParaRPr lang="en-US" dirty="0"/>
          </a:p>
        </p:txBody>
      </p:sp>
    </p:spTree>
    <p:extLst>
      <p:ext uri="{BB962C8B-B14F-4D97-AF65-F5344CB8AC3E}">
        <p14:creationId xmlns:p14="http://schemas.microsoft.com/office/powerpoint/2010/main" val="3585221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56" y="0"/>
            <a:ext cx="11768847" cy="6858000"/>
          </a:xfrm>
        </p:spPr>
        <p:txBody>
          <a:bodyPr>
            <a:normAutofit fontScale="85000" lnSpcReduction="20000"/>
          </a:bodyPr>
          <a:lstStyle/>
          <a:p>
            <a:endParaRPr lang="en-US" sz="3900" b="1" u="sng" dirty="0" smtClean="0"/>
          </a:p>
          <a:p>
            <a:r>
              <a:rPr lang="en-US" sz="3900" b="1" u="sng" dirty="0" smtClean="0"/>
              <a:t>Rom. 9:22  </a:t>
            </a:r>
            <a:r>
              <a:rPr lang="en-US" sz="3900" baseline="30000" dirty="0" smtClean="0"/>
              <a:t> </a:t>
            </a:r>
            <a:r>
              <a:rPr lang="en-US" sz="3900" dirty="0" smtClean="0"/>
              <a:t>What if God, willing to shew his wrath, and to make his power known, endured with much longsuffering the vessels of wrath fitted to destruction:</a:t>
            </a:r>
          </a:p>
          <a:p>
            <a:pPr marL="0" indent="0">
              <a:buNone/>
            </a:pPr>
            <a:r>
              <a:rPr lang="en-US" sz="3900" dirty="0"/>
              <a:t> </a:t>
            </a:r>
            <a:r>
              <a:rPr lang="en-US" sz="3900" dirty="0" smtClean="0"/>
              <a:t>  </a:t>
            </a:r>
          </a:p>
          <a:p>
            <a:pPr marL="0" indent="0">
              <a:buNone/>
            </a:pPr>
            <a:r>
              <a:rPr lang="en-US" sz="3900" b="1" u="sng" dirty="0" smtClean="0"/>
              <a:t>   Rom. 13:4</a:t>
            </a:r>
            <a:r>
              <a:rPr lang="en-US" sz="3900" baseline="30000" dirty="0" smtClean="0"/>
              <a:t> </a:t>
            </a:r>
            <a:r>
              <a:rPr lang="en-US" sz="3900" dirty="0" smtClean="0"/>
              <a:t>For he is the minister of God to thee for good. But </a:t>
            </a:r>
          </a:p>
          <a:p>
            <a:pPr marL="0" indent="0">
              <a:buNone/>
            </a:pPr>
            <a:r>
              <a:rPr lang="en-US" sz="3900" dirty="0"/>
              <a:t> </a:t>
            </a:r>
            <a:r>
              <a:rPr lang="en-US" sz="3900" dirty="0" smtClean="0"/>
              <a:t>  if     thou do  that which is evil, be afraid; for he </a:t>
            </a:r>
            <a:r>
              <a:rPr lang="en-US" sz="3900" dirty="0" err="1" smtClean="0"/>
              <a:t>beareth</a:t>
            </a:r>
            <a:r>
              <a:rPr lang="en-US" sz="3900" dirty="0" smtClean="0"/>
              <a:t> not </a:t>
            </a:r>
          </a:p>
          <a:p>
            <a:pPr marL="0" indent="0">
              <a:buNone/>
            </a:pPr>
            <a:r>
              <a:rPr lang="en-US" sz="3900" dirty="0"/>
              <a:t> </a:t>
            </a:r>
            <a:r>
              <a:rPr lang="en-US" sz="3900" dirty="0" smtClean="0"/>
              <a:t>  the sword in vain: for he is</a:t>
            </a:r>
          </a:p>
          <a:p>
            <a:pPr marL="0" indent="0">
              <a:buNone/>
            </a:pPr>
            <a:r>
              <a:rPr lang="en-US" sz="3900" dirty="0" smtClean="0"/>
              <a:t>  the  minister of God, a revenger to execute </a:t>
            </a:r>
            <a:r>
              <a:rPr lang="en-US" sz="3900" b="1" u="sng" dirty="0" smtClean="0"/>
              <a:t>wrath</a:t>
            </a:r>
            <a:r>
              <a:rPr lang="en-US" sz="3900" dirty="0" smtClean="0"/>
              <a:t> upon him</a:t>
            </a:r>
          </a:p>
          <a:p>
            <a:pPr marL="0" indent="0">
              <a:buNone/>
            </a:pPr>
            <a:r>
              <a:rPr lang="en-US" sz="3900" dirty="0"/>
              <a:t> </a:t>
            </a:r>
            <a:r>
              <a:rPr lang="en-US" sz="3900" dirty="0" smtClean="0"/>
              <a:t> that   doeth evil.</a:t>
            </a:r>
          </a:p>
          <a:p>
            <a:endParaRPr lang="en-US" sz="3900" dirty="0" smtClean="0"/>
          </a:p>
          <a:p>
            <a:r>
              <a:rPr lang="en-US" sz="3900" b="1" u="sng" dirty="0" smtClean="0"/>
              <a:t>Eph. 5:6 </a:t>
            </a:r>
            <a:r>
              <a:rPr lang="en-US" sz="3900" b="1" u="sng" baseline="30000" dirty="0" smtClean="0"/>
              <a:t> </a:t>
            </a:r>
            <a:r>
              <a:rPr lang="en-US" sz="3900" dirty="0" smtClean="0"/>
              <a:t>Let no man deceive you with vain words: for because of these things cometh </a:t>
            </a:r>
            <a:r>
              <a:rPr lang="en-US" sz="3900" b="1" u="sng" dirty="0" smtClean="0"/>
              <a:t>the wrath of God </a:t>
            </a:r>
            <a:r>
              <a:rPr lang="en-US" sz="3900" dirty="0" smtClean="0"/>
              <a:t>upon the children of disobedience.</a:t>
            </a:r>
          </a:p>
          <a:p>
            <a:r>
              <a:rPr lang="en-US" dirty="0" smtClean="0"/>
              <a:t> </a:t>
            </a:r>
            <a:endParaRPr lang="en-US" dirty="0"/>
          </a:p>
        </p:txBody>
      </p:sp>
    </p:spTree>
    <p:extLst>
      <p:ext uri="{BB962C8B-B14F-4D97-AF65-F5344CB8AC3E}">
        <p14:creationId xmlns:p14="http://schemas.microsoft.com/office/powerpoint/2010/main" val="40594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par>
                                <p:cTn id="19" presetID="3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par>
                                <p:cTn id="25" presetID="3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5" end="5"/>
                                            </p:txEl>
                                          </p:spTgt>
                                        </p:tgtEl>
                                      </p:cBhvr>
                                    </p:animEffect>
                                  </p:childTnLst>
                                </p:cTn>
                              </p:par>
                              <p:par>
                                <p:cTn id="31" presetID="31" presetClass="entr" presetSubtype="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6" end="6"/>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p:cTn id="39"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p:cTn id="4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145915"/>
            <a:ext cx="11994205" cy="6614808"/>
          </a:xfrm>
        </p:spPr>
        <p:txBody>
          <a:bodyPr>
            <a:normAutofit/>
          </a:bodyPr>
          <a:lstStyle/>
          <a:p>
            <a:endParaRPr lang="en-US" sz="3600" baseline="30000" dirty="0" smtClean="0"/>
          </a:p>
          <a:p>
            <a:r>
              <a:rPr lang="en-US" sz="3600" b="1" u="sng" baseline="30000" dirty="0" smtClean="0"/>
              <a:t> </a:t>
            </a:r>
            <a:r>
              <a:rPr lang="en-US" sz="4400" b="1" u="sng" baseline="30000" dirty="0" smtClean="0"/>
              <a:t> Col. 3:6 </a:t>
            </a:r>
            <a:r>
              <a:rPr lang="en-US" sz="3600" dirty="0" smtClean="0"/>
              <a:t>For which things' sake </a:t>
            </a:r>
            <a:r>
              <a:rPr lang="en-US" sz="3600" b="1" u="sng" dirty="0" smtClean="0"/>
              <a:t>the wrath of God </a:t>
            </a:r>
            <a:r>
              <a:rPr lang="en-US" sz="3600" dirty="0" smtClean="0"/>
              <a:t>cometh on the children of disobedience:</a:t>
            </a:r>
          </a:p>
          <a:p>
            <a:endParaRPr lang="en-US" sz="3600" dirty="0" smtClean="0"/>
          </a:p>
          <a:p>
            <a:r>
              <a:rPr lang="en-US" sz="3600" b="1" u="sng" dirty="0" smtClean="0"/>
              <a:t>James 1:20  </a:t>
            </a:r>
            <a:r>
              <a:rPr lang="en-US" sz="3600" baseline="30000" dirty="0" smtClean="0"/>
              <a:t> </a:t>
            </a:r>
            <a:r>
              <a:rPr lang="en-US" sz="3600" dirty="0" smtClean="0"/>
              <a:t>For the </a:t>
            </a:r>
            <a:r>
              <a:rPr lang="en-US" sz="3600" b="1" dirty="0" smtClean="0"/>
              <a:t>wrath of man </a:t>
            </a:r>
            <a:r>
              <a:rPr lang="en-US" sz="3600" dirty="0" err="1" smtClean="0"/>
              <a:t>worketh</a:t>
            </a:r>
            <a:r>
              <a:rPr lang="en-US" sz="3600" dirty="0" smtClean="0"/>
              <a:t> not the righteousness of God.</a:t>
            </a:r>
          </a:p>
          <a:p>
            <a:pPr marL="0" indent="0">
              <a:buNone/>
            </a:pPr>
            <a:endParaRPr lang="en-US" sz="3600" dirty="0" smtClean="0"/>
          </a:p>
          <a:p>
            <a:r>
              <a:rPr lang="en-US" sz="3600" b="1" u="sng" dirty="0" smtClean="0"/>
              <a:t>Rev. 14:10  </a:t>
            </a:r>
            <a:r>
              <a:rPr lang="en-US" sz="3600" baseline="30000" dirty="0"/>
              <a:t> </a:t>
            </a:r>
            <a:r>
              <a:rPr lang="en-US" sz="3600" baseline="30000" dirty="0" smtClean="0"/>
              <a:t> </a:t>
            </a:r>
            <a:r>
              <a:rPr lang="en-US" sz="3600" dirty="0" smtClean="0"/>
              <a:t>The same shall drink of the wine of </a:t>
            </a:r>
            <a:r>
              <a:rPr lang="en-US" sz="3600" b="1" u="sng" dirty="0" smtClean="0"/>
              <a:t>the wrath of God</a:t>
            </a:r>
            <a:r>
              <a:rPr lang="en-US" sz="3600" dirty="0" smtClean="0"/>
              <a:t>, which is poured out without mixture into the cup of his indignation; and he shall be tormented with fire and brimstone in the presence of the holy angels, and in the presence of the Lamb</a:t>
            </a:r>
          </a:p>
          <a:p>
            <a:endParaRPr lang="en-US" dirty="0"/>
          </a:p>
        </p:txBody>
      </p:sp>
    </p:spTree>
    <p:extLst>
      <p:ext uri="{BB962C8B-B14F-4D97-AF65-F5344CB8AC3E}">
        <p14:creationId xmlns:p14="http://schemas.microsoft.com/office/powerpoint/2010/main" val="4221036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1" y="87549"/>
            <a:ext cx="11926111" cy="6575898"/>
          </a:xfrm>
        </p:spPr>
        <p:txBody>
          <a:bodyPr>
            <a:normAutofit/>
          </a:bodyPr>
          <a:lstStyle/>
          <a:p>
            <a:r>
              <a:rPr lang="en-US" sz="3600" b="1" u="sng" dirty="0" smtClean="0"/>
              <a:t>Rev. 14:19</a:t>
            </a:r>
            <a:r>
              <a:rPr lang="en-US" sz="3600" b="1" u="sng" baseline="30000" dirty="0"/>
              <a:t> </a:t>
            </a:r>
            <a:r>
              <a:rPr lang="en-US" sz="3600" baseline="30000" dirty="0" smtClean="0"/>
              <a:t> </a:t>
            </a:r>
            <a:r>
              <a:rPr lang="en-US" sz="3600" dirty="0" smtClean="0"/>
              <a:t>And the angel thrust in his sickle into the earth, and gathered the vine of the earth, and cast it into the great winepress of the wrath of God.</a:t>
            </a:r>
          </a:p>
          <a:p>
            <a:endParaRPr lang="en-US" sz="3600" dirty="0" smtClean="0"/>
          </a:p>
          <a:p>
            <a:r>
              <a:rPr lang="en-US" sz="3600" b="1" u="sng" dirty="0" smtClean="0"/>
              <a:t>Rev. 15:1</a:t>
            </a:r>
            <a:r>
              <a:rPr lang="en-US" sz="3600" dirty="0" smtClean="0"/>
              <a:t> And I saw another sign in heaven, great and </a:t>
            </a:r>
            <a:r>
              <a:rPr lang="en-US" sz="3600" dirty="0" err="1" smtClean="0"/>
              <a:t>marvellous</a:t>
            </a:r>
            <a:r>
              <a:rPr lang="en-US" sz="3600" dirty="0" smtClean="0"/>
              <a:t>, seven angels having the seven last plagues; for in them is filled up the wrath of God. </a:t>
            </a:r>
          </a:p>
          <a:p>
            <a:endParaRPr lang="en-US" sz="3600" dirty="0" smtClean="0"/>
          </a:p>
          <a:p>
            <a:r>
              <a:rPr lang="en-US" sz="3600" b="1" u="sng" dirty="0" smtClean="0"/>
              <a:t>Rev. 15:7</a:t>
            </a:r>
            <a:r>
              <a:rPr lang="en-US" sz="3600" b="1" u="sng" baseline="30000" dirty="0" smtClean="0"/>
              <a:t> </a:t>
            </a:r>
            <a:r>
              <a:rPr lang="en-US" sz="3600" dirty="0" smtClean="0"/>
              <a:t>And one of the four beasts gave unto the seven angels seven golden vials full of the wrath of God, who </a:t>
            </a:r>
            <a:r>
              <a:rPr lang="en-US" sz="3600" dirty="0" err="1" smtClean="0"/>
              <a:t>liveth</a:t>
            </a:r>
            <a:r>
              <a:rPr lang="en-US" sz="3600" dirty="0" smtClean="0"/>
              <a:t> for ever and ever.</a:t>
            </a:r>
          </a:p>
          <a:p>
            <a:endParaRPr lang="en-US" dirty="0" smtClean="0"/>
          </a:p>
        </p:txBody>
      </p:sp>
    </p:spTree>
    <p:extLst>
      <p:ext uri="{BB962C8B-B14F-4D97-AF65-F5344CB8AC3E}">
        <p14:creationId xmlns:p14="http://schemas.microsoft.com/office/powerpoint/2010/main" val="4205450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p:cTn id="23"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750996"/>
          </a:xfrm>
        </p:spPr>
        <p:txBody>
          <a:bodyPr>
            <a:normAutofit fontScale="92500" lnSpcReduction="20000"/>
          </a:bodyPr>
          <a:lstStyle/>
          <a:p>
            <a:endParaRPr lang="en-US" sz="3600" dirty="0" smtClean="0"/>
          </a:p>
          <a:p>
            <a:r>
              <a:rPr lang="en-US" sz="3900" b="1" u="sng" dirty="0" smtClean="0"/>
              <a:t>Rev. 16:1 </a:t>
            </a:r>
            <a:r>
              <a:rPr lang="en-US" sz="3900" dirty="0" smtClean="0"/>
              <a:t> And I heard a great voice out of the temple saying to the seven angels, Go your ways, and pour out the vials of </a:t>
            </a:r>
            <a:r>
              <a:rPr lang="en-US" sz="3900" b="1" u="sng" dirty="0" smtClean="0"/>
              <a:t>the wrath of God </a:t>
            </a:r>
            <a:r>
              <a:rPr lang="en-US" sz="3900" dirty="0" smtClean="0"/>
              <a:t>upon the earth.</a:t>
            </a:r>
          </a:p>
          <a:p>
            <a:endParaRPr lang="en-US" sz="3900" dirty="0" smtClean="0"/>
          </a:p>
          <a:p>
            <a:r>
              <a:rPr lang="en-US" sz="3900" b="1" u="sng" dirty="0" smtClean="0"/>
              <a:t>Rev. 16:19  </a:t>
            </a:r>
            <a:r>
              <a:rPr lang="en-US" sz="3900" dirty="0" smtClean="0"/>
              <a:t>And the great city was divided into three parts, and the cities of the nations fell: and great Babylon came in remembrance before God, to give unto her the cup of the wine of </a:t>
            </a:r>
            <a:r>
              <a:rPr lang="en-US" sz="3900" b="1" u="sng" dirty="0" smtClean="0"/>
              <a:t>the fierceness of his wrath.</a:t>
            </a:r>
          </a:p>
          <a:p>
            <a:endParaRPr lang="en-US" sz="3900" dirty="0" smtClean="0"/>
          </a:p>
          <a:p>
            <a:r>
              <a:rPr lang="en-US" sz="3900" b="1" u="sng" dirty="0" smtClean="0"/>
              <a:t>Rev. 19:</a:t>
            </a:r>
            <a:r>
              <a:rPr lang="en-US" sz="3900" b="1" u="sng" dirty="0"/>
              <a:t> </a:t>
            </a:r>
            <a:r>
              <a:rPr lang="en-US" sz="3900" b="1" u="sng" dirty="0" smtClean="0"/>
              <a:t>15 </a:t>
            </a:r>
            <a:r>
              <a:rPr lang="en-US" sz="3900" dirty="0" smtClean="0"/>
              <a:t>And out of his mouth </a:t>
            </a:r>
            <a:r>
              <a:rPr lang="en-US" sz="3900" dirty="0" err="1" smtClean="0"/>
              <a:t>goeth</a:t>
            </a:r>
            <a:r>
              <a:rPr lang="en-US" sz="3900" dirty="0" smtClean="0"/>
              <a:t> a sharp sword, that with it he should smite the nations: and he shall rule them with a rod of iron: and he </a:t>
            </a:r>
            <a:r>
              <a:rPr lang="en-US" sz="3900" dirty="0" err="1" smtClean="0"/>
              <a:t>treadeth</a:t>
            </a:r>
            <a:r>
              <a:rPr lang="en-US" sz="3900" dirty="0" smtClean="0"/>
              <a:t> the winepress of the fierceness and </a:t>
            </a:r>
            <a:r>
              <a:rPr lang="en-US" sz="3900" b="1" u="sng" dirty="0" smtClean="0"/>
              <a:t>wrath of Almighty God</a:t>
            </a:r>
          </a:p>
          <a:p>
            <a:endParaRPr lang="en-US" dirty="0" smtClean="0"/>
          </a:p>
          <a:p>
            <a:endParaRPr lang="en-US" dirty="0"/>
          </a:p>
        </p:txBody>
      </p:sp>
    </p:spTree>
    <p:extLst>
      <p:ext uri="{BB962C8B-B14F-4D97-AF65-F5344CB8AC3E}">
        <p14:creationId xmlns:p14="http://schemas.microsoft.com/office/powerpoint/2010/main" val="3601110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p:cTn id="2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3012"/>
            <a:ext cx="11780196" cy="6608255"/>
          </a:xfrm>
        </p:spPr>
        <p:txBody>
          <a:bodyPr/>
          <a:lstStyle/>
          <a:p>
            <a:endParaRPr lang="en-US" sz="3600" b="1" dirty="0" smtClean="0">
              <a:hlinkClick r:id="rId2"/>
            </a:endParaRPr>
          </a:p>
          <a:p>
            <a:r>
              <a:rPr lang="en-US" sz="3600" b="1" dirty="0" smtClean="0">
                <a:hlinkClick r:id="rId2"/>
              </a:rPr>
              <a:t>Romans </a:t>
            </a:r>
            <a:r>
              <a:rPr lang="en-US" sz="3600" b="1" dirty="0">
                <a:hlinkClick r:id="rId2"/>
              </a:rPr>
              <a:t>2:4</a:t>
            </a:r>
            <a:r>
              <a:rPr lang="en-US" sz="3600" dirty="0"/>
              <a:t> Or do you despise the riches of his goodness, forbearance, and patience, not knowing that the goodness of God leads you to repentance?</a:t>
            </a:r>
          </a:p>
          <a:p>
            <a:r>
              <a:rPr lang="en-US" sz="3600" b="1" dirty="0">
                <a:hlinkClick r:id="rId3"/>
              </a:rPr>
              <a:t>2 Peter 3:9</a:t>
            </a:r>
            <a:r>
              <a:rPr lang="en-US" sz="3600" dirty="0"/>
              <a:t> The Lord is not slow concerning his promise, as some count slowness; but is patient with us, not wishing that any should perish, but that all should come to repentance.</a:t>
            </a:r>
          </a:p>
          <a:p>
            <a:endParaRPr lang="en-US" dirty="0"/>
          </a:p>
        </p:txBody>
      </p:sp>
    </p:spTree>
    <p:extLst>
      <p:ext uri="{BB962C8B-B14F-4D97-AF65-F5344CB8AC3E}">
        <p14:creationId xmlns:p14="http://schemas.microsoft.com/office/powerpoint/2010/main" val="130305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630" y="0"/>
            <a:ext cx="10515600" cy="6858000"/>
          </a:xfrm>
        </p:spPr>
        <p:txBody>
          <a:bodyPr/>
          <a:lstStyle/>
          <a:p>
            <a:endParaRPr lang="en-US" b="1" dirty="0" smtClean="0"/>
          </a:p>
          <a:p>
            <a:r>
              <a:rPr lang="en-US" sz="3600" b="1" dirty="0" smtClean="0"/>
              <a:t>Romans </a:t>
            </a:r>
            <a:r>
              <a:rPr lang="en-US" sz="3600" b="1" dirty="0" smtClean="0"/>
              <a:t>1:18 </a:t>
            </a:r>
            <a:r>
              <a:rPr lang="en-US" sz="3600" baseline="30000" dirty="0" smtClean="0"/>
              <a:t>18</a:t>
            </a:r>
            <a:r>
              <a:rPr lang="en-US" sz="3600" baseline="30000" dirty="0" smtClean="0"/>
              <a:t> </a:t>
            </a:r>
            <a:r>
              <a:rPr lang="en-US" sz="3600" dirty="0" smtClean="0"/>
              <a:t>For </a:t>
            </a:r>
            <a:r>
              <a:rPr lang="en-US" sz="3600" b="1" u="sng" dirty="0" smtClean="0"/>
              <a:t>the wrath of God </a:t>
            </a:r>
            <a:r>
              <a:rPr lang="en-US" sz="3600" dirty="0" smtClean="0"/>
              <a:t>is revealed from heaven against all ungodliness and unrighteousness of men, who hold the truth in unrighteousness</a:t>
            </a:r>
          </a:p>
          <a:p>
            <a:endParaRPr lang="en-US" dirty="0" smtClean="0"/>
          </a:p>
          <a:p>
            <a:endParaRPr lang="en-US" dirty="0"/>
          </a:p>
        </p:txBody>
      </p:sp>
    </p:spTree>
    <p:extLst>
      <p:ext uri="{BB962C8B-B14F-4D97-AF65-F5344CB8AC3E}">
        <p14:creationId xmlns:p14="http://schemas.microsoft.com/office/powerpoint/2010/main" val="1070199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1272" y="-1"/>
            <a:ext cx="10515600" cy="6770451"/>
          </a:xfrm>
        </p:spPr>
        <p:txBody>
          <a:bodyPr>
            <a:normAutofit/>
          </a:bodyPr>
          <a:lstStyle/>
          <a:p>
            <a:r>
              <a:rPr lang="en-US" sz="4000" dirty="0" smtClean="0"/>
              <a:t>.For The great day of His Wrath is come….</a:t>
            </a:r>
          </a:p>
          <a:p>
            <a:r>
              <a:rPr lang="en-US" sz="4000" dirty="0" smtClean="0"/>
              <a:t>.</a:t>
            </a:r>
            <a:r>
              <a:rPr lang="en-US" sz="8800" b="1" dirty="0" smtClean="0"/>
              <a:t>And …</a:t>
            </a:r>
            <a:r>
              <a:rPr lang="en-US" sz="8800" b="1" u="sng" dirty="0" smtClean="0">
                <a:solidFill>
                  <a:srgbClr val="FF0000"/>
                </a:solidFill>
              </a:rPr>
              <a:t>WHO SHALL BE ABLE </a:t>
            </a:r>
          </a:p>
          <a:p>
            <a:r>
              <a:rPr lang="en-US" sz="8800" b="1" u="sng" dirty="0">
                <a:solidFill>
                  <a:srgbClr val="FF0000"/>
                </a:solidFill>
              </a:rPr>
              <a:t> </a:t>
            </a:r>
            <a:r>
              <a:rPr lang="en-US" sz="8800" b="1" u="sng" dirty="0" smtClean="0">
                <a:solidFill>
                  <a:srgbClr val="FF0000"/>
                </a:solidFill>
              </a:rPr>
              <a:t>    TO STAND?  Rev.6:16-17</a:t>
            </a:r>
            <a:endParaRPr lang="en-US" sz="8800" b="1" u="sng" dirty="0">
              <a:solidFill>
                <a:srgbClr val="FF0000"/>
              </a:solidFill>
            </a:endParaRPr>
          </a:p>
        </p:txBody>
      </p:sp>
    </p:spTree>
    <p:extLst>
      <p:ext uri="{BB962C8B-B14F-4D97-AF65-F5344CB8AC3E}">
        <p14:creationId xmlns:p14="http://schemas.microsoft.com/office/powerpoint/2010/main" val="38992220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5400" b="1" dirty="0" smtClean="0"/>
              <a:t>The Wrath of God –</a:t>
            </a:r>
          </a:p>
          <a:p>
            <a:r>
              <a:rPr lang="en-US" sz="5400" b="1" dirty="0" smtClean="0"/>
              <a:t> Why preach on it?</a:t>
            </a:r>
            <a:endParaRPr lang="en-US" sz="5400" b="1" dirty="0"/>
          </a:p>
        </p:txBody>
      </p:sp>
    </p:spTree>
    <p:extLst>
      <p:ext uri="{BB962C8B-B14F-4D97-AF65-F5344CB8AC3E}">
        <p14:creationId xmlns:p14="http://schemas.microsoft.com/office/powerpoint/2010/main" val="33131907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u="sng" dirty="0" smtClean="0">
                <a:solidFill>
                  <a:srgbClr val="FF0000"/>
                </a:solidFill>
              </a:rPr>
              <a:t>Isaiah</a:t>
            </a:r>
            <a:endParaRPr lang="en-US" sz="6000" b="1" u="sng"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effectLst/>
              </a:rPr>
              <a:t>Isaiah, the great Messianic prophet, whose knowledge of God's love equals that of any other in the Old Testament, said:</a:t>
            </a:r>
          </a:p>
          <a:p>
            <a:r>
              <a:rPr lang="en-US" sz="4400" dirty="0"/>
              <a:t> </a:t>
            </a:r>
            <a:r>
              <a:rPr lang="en-US" sz="4400" dirty="0" smtClean="0"/>
              <a:t>    Isa. 13:9-13</a:t>
            </a:r>
            <a:endParaRPr lang="en-US" sz="4400" dirty="0"/>
          </a:p>
        </p:txBody>
      </p:sp>
    </p:spTree>
    <p:extLst>
      <p:ext uri="{BB962C8B-B14F-4D97-AF65-F5344CB8AC3E}">
        <p14:creationId xmlns:p14="http://schemas.microsoft.com/office/powerpoint/2010/main" val="3098701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u="sng" dirty="0" smtClean="0">
                <a:solidFill>
                  <a:srgbClr val="FF0000"/>
                </a:solidFill>
              </a:rPr>
              <a:t>The Wrath of God</a:t>
            </a:r>
            <a:endParaRPr lang="en-US" sz="4800" b="1" u="sng" dirty="0">
              <a:solidFill>
                <a:srgbClr val="FF0000"/>
              </a:solidFill>
            </a:endParaRPr>
          </a:p>
        </p:txBody>
      </p:sp>
      <p:sp>
        <p:nvSpPr>
          <p:cNvPr id="3" name="Content Placeholder 2"/>
          <p:cNvSpPr>
            <a:spLocks noGrp="1"/>
          </p:cNvSpPr>
          <p:nvPr>
            <p:ph idx="1"/>
          </p:nvPr>
        </p:nvSpPr>
        <p:spPr/>
        <p:txBody>
          <a:bodyPr>
            <a:noAutofit/>
          </a:bodyPr>
          <a:lstStyle/>
          <a:p>
            <a:r>
              <a:rPr lang="en-US" sz="3600" dirty="0"/>
              <a:t>T</a:t>
            </a:r>
            <a:r>
              <a:rPr lang="en-US" sz="3600" dirty="0" smtClean="0">
                <a:effectLst/>
              </a:rPr>
              <a:t>he greatest and best men of both the Old Testament and the New Testament were the ones who most emphatically and sternly stressed God's wrath.</a:t>
            </a:r>
          </a:p>
          <a:p>
            <a:r>
              <a:rPr lang="en-US" sz="3600" b="1" u="sng" dirty="0" smtClean="0">
                <a:solidFill>
                  <a:srgbClr val="FF0000"/>
                </a:solidFill>
                <a:effectLst/>
              </a:rPr>
              <a:t> Isaiah, Paul, John, and our Lord Jesus Christ </a:t>
            </a:r>
            <a:r>
              <a:rPr lang="en-US" sz="3600" dirty="0" smtClean="0">
                <a:effectLst/>
              </a:rPr>
              <a:t>were among those who most clearly and vigorously emphasized it; </a:t>
            </a:r>
            <a:r>
              <a:rPr lang="en-US" sz="3600" dirty="0" smtClean="0">
                <a:effectLst/>
              </a:rPr>
              <a:t>and </a:t>
            </a:r>
            <a:r>
              <a:rPr lang="en-US" sz="3600" dirty="0" smtClean="0">
                <a:effectLst/>
              </a:rPr>
              <a:t>they were precisely the ones in whom love was most appealingly manifested. </a:t>
            </a:r>
            <a:r>
              <a:rPr lang="en-US" sz="3600" dirty="0" smtClean="0">
                <a:effectLst/>
              </a:rPr>
              <a:t>Therefore</a:t>
            </a:r>
            <a:r>
              <a:rPr lang="en-US" sz="3600" dirty="0" smtClean="0">
                <a:effectLst/>
              </a:rPr>
              <a:t>, preaching on the wrath of God is fully compatible with the most gentle and loving attributes of the Christian life</a:t>
            </a:r>
            <a:endParaRPr lang="en-US" sz="3600" dirty="0"/>
          </a:p>
        </p:txBody>
      </p:sp>
    </p:spTree>
    <p:extLst>
      <p:ext uri="{BB962C8B-B14F-4D97-AF65-F5344CB8AC3E}">
        <p14:creationId xmlns:p14="http://schemas.microsoft.com/office/powerpoint/2010/main" val="42577446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57" y="94102"/>
            <a:ext cx="11856395" cy="6763898"/>
          </a:xfrm>
        </p:spPr>
        <p:txBody>
          <a:bodyPr>
            <a:normAutofit/>
          </a:bodyPr>
          <a:lstStyle/>
          <a:p>
            <a:r>
              <a:rPr lang="en-US" sz="5400" b="1" u="sng" baseline="30000" dirty="0" smtClean="0">
                <a:solidFill>
                  <a:srgbClr val="FF0000"/>
                </a:solidFill>
              </a:rPr>
              <a:t>Isa. 13:9-13</a:t>
            </a:r>
            <a:r>
              <a:rPr lang="en-US" sz="5400" b="1" u="sng" dirty="0" smtClean="0">
                <a:solidFill>
                  <a:srgbClr val="FF0000"/>
                </a:solidFill>
              </a:rPr>
              <a:t> </a:t>
            </a:r>
            <a:r>
              <a:rPr lang="en-US" sz="3600" baseline="30000" dirty="0" smtClean="0"/>
              <a:t> </a:t>
            </a:r>
            <a:r>
              <a:rPr lang="en-US" sz="3600" dirty="0" smtClean="0"/>
              <a:t>Behold, the day of the </a:t>
            </a:r>
            <a:r>
              <a:rPr lang="en-US" sz="3600" cap="small" dirty="0" smtClean="0">
                <a:effectLst/>
              </a:rPr>
              <a:t>Lord</a:t>
            </a:r>
            <a:r>
              <a:rPr lang="en-US" sz="3600" dirty="0" smtClean="0"/>
              <a:t> cometh, cruel both </a:t>
            </a:r>
            <a:r>
              <a:rPr lang="en-US" sz="3600" b="1" u="sng" dirty="0" smtClean="0"/>
              <a:t>with wrath and fierce anger</a:t>
            </a:r>
            <a:r>
              <a:rPr lang="en-US" sz="3600" b="1" dirty="0" smtClean="0"/>
              <a:t>, </a:t>
            </a:r>
            <a:r>
              <a:rPr lang="en-US" sz="3600" dirty="0" smtClean="0"/>
              <a:t>to lay the land desolate: and he shall destroy the sinners thereof out of it.</a:t>
            </a:r>
            <a:r>
              <a:rPr lang="en-US" sz="3600" baseline="30000" dirty="0" smtClean="0"/>
              <a:t>10 </a:t>
            </a:r>
            <a:r>
              <a:rPr lang="en-US" sz="3600" dirty="0" smtClean="0"/>
              <a:t>For the stars of heaven and the constellations thereof shall not give their light: the sun shall be darkened in his going forth, and the moon shall not cause her light to shine.</a:t>
            </a:r>
            <a:r>
              <a:rPr lang="en-US" sz="3600" baseline="30000" dirty="0" smtClean="0"/>
              <a:t>11 </a:t>
            </a:r>
            <a:r>
              <a:rPr lang="en-US" sz="3600" dirty="0" smtClean="0"/>
              <a:t>And I will punish the world for their evil, and the wicked for their iniquity; and I will cause the </a:t>
            </a:r>
            <a:r>
              <a:rPr lang="en-US" sz="3600" dirty="0" err="1" smtClean="0"/>
              <a:t>arrogancy</a:t>
            </a:r>
            <a:r>
              <a:rPr lang="en-US" sz="3600" dirty="0" smtClean="0"/>
              <a:t> of the proud to cease, and will lay low the haughtiness of the terrible.</a:t>
            </a:r>
            <a:r>
              <a:rPr lang="en-US" sz="3600" baseline="30000" dirty="0" smtClean="0"/>
              <a:t>12 </a:t>
            </a:r>
            <a:r>
              <a:rPr lang="en-US" sz="3600" dirty="0" smtClean="0"/>
              <a:t>I will make a man more precious than fine gold; even a man than the golden wedge of Ophir.</a:t>
            </a:r>
            <a:r>
              <a:rPr lang="en-US" sz="3600" baseline="30000" dirty="0" smtClean="0"/>
              <a:t>13 </a:t>
            </a:r>
            <a:r>
              <a:rPr lang="en-US" sz="3600" dirty="0" smtClean="0"/>
              <a:t>Therefore I will shake the heavens, and the earth shall remove out of her place, </a:t>
            </a:r>
            <a:r>
              <a:rPr lang="en-US" sz="3600" b="1" u="sng" dirty="0" smtClean="0"/>
              <a:t>in the wrath of the </a:t>
            </a:r>
            <a:r>
              <a:rPr lang="en-US" sz="3600" b="1" u="sng" cap="small" dirty="0" smtClean="0">
                <a:effectLst/>
              </a:rPr>
              <a:t>Lord</a:t>
            </a:r>
            <a:r>
              <a:rPr lang="en-US" sz="3600" b="1" u="sng" dirty="0" smtClean="0"/>
              <a:t> of hosts</a:t>
            </a:r>
            <a:r>
              <a:rPr lang="en-US" sz="3600" b="1" dirty="0" smtClean="0"/>
              <a:t>, and in the day of his fierce anger.</a:t>
            </a:r>
          </a:p>
          <a:p>
            <a:endParaRPr lang="en-US" dirty="0"/>
          </a:p>
        </p:txBody>
      </p:sp>
    </p:spTree>
    <p:extLst>
      <p:ext uri="{BB962C8B-B14F-4D97-AF65-F5344CB8AC3E}">
        <p14:creationId xmlns:p14="http://schemas.microsoft.com/office/powerpoint/2010/main" val="28044979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8897" y="107004"/>
            <a:ext cx="11885579" cy="6566170"/>
          </a:xfrm>
        </p:spPr>
        <p:txBody>
          <a:bodyPr>
            <a:normAutofit/>
          </a:bodyPr>
          <a:lstStyle/>
          <a:p>
            <a:r>
              <a:rPr lang="en-US" sz="4800" b="1" u="sng" dirty="0" smtClean="0">
                <a:solidFill>
                  <a:srgbClr val="FF0000"/>
                </a:solidFill>
                <a:effectLst/>
              </a:rPr>
              <a:t>HOSEA</a:t>
            </a:r>
          </a:p>
          <a:p>
            <a:r>
              <a:rPr lang="en-US" sz="3600" dirty="0" smtClean="0">
                <a:effectLst/>
              </a:rPr>
              <a:t>Hosea has been hailed as the greatest preacher of God's love in the Old Testament, but look at  Hosea 9 for as terrible a denunciation as any to be found in the Bible.</a:t>
            </a:r>
            <a:endParaRPr lang="en-US" sz="3600" dirty="0"/>
          </a:p>
        </p:txBody>
      </p:sp>
    </p:spTree>
    <p:extLst>
      <p:ext uri="{BB962C8B-B14F-4D97-AF65-F5344CB8AC3E}">
        <p14:creationId xmlns:p14="http://schemas.microsoft.com/office/powerpoint/2010/main" val="2362147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2906" y="84374"/>
            <a:ext cx="11739663" cy="6773626"/>
          </a:xfrm>
        </p:spPr>
        <p:txBody>
          <a:bodyPr/>
          <a:lstStyle/>
          <a:p>
            <a:endParaRPr lang="en-US" sz="3600" dirty="0" smtClean="0"/>
          </a:p>
          <a:p>
            <a:r>
              <a:rPr lang="en-US" sz="3600" b="1" u="sng" dirty="0" smtClean="0"/>
              <a:t>Hosea 9:15-17   Speaking of Ephraim:</a:t>
            </a:r>
          </a:p>
          <a:p>
            <a:r>
              <a:rPr lang="en-US" sz="3600" baseline="30000" dirty="0" smtClean="0"/>
              <a:t>15 </a:t>
            </a:r>
            <a:r>
              <a:rPr lang="en-US" sz="3600" dirty="0" smtClean="0"/>
              <a:t>All their wickedness is in Gilgal: for there I hated them: </a:t>
            </a:r>
            <a:r>
              <a:rPr lang="en-US" sz="3600" b="1" dirty="0" smtClean="0"/>
              <a:t>for the wickedness of their doings </a:t>
            </a:r>
            <a:r>
              <a:rPr lang="en-US" sz="3600" dirty="0" smtClean="0"/>
              <a:t>I will drive them out of mine house, I will love them no more: all their princes are </a:t>
            </a:r>
            <a:r>
              <a:rPr lang="en-US" sz="3600" dirty="0" err="1" smtClean="0"/>
              <a:t>revolters</a:t>
            </a:r>
            <a:r>
              <a:rPr lang="en-US" sz="3600" dirty="0" smtClean="0"/>
              <a:t>.</a:t>
            </a:r>
          </a:p>
          <a:p>
            <a:r>
              <a:rPr lang="en-US" sz="3600" baseline="30000" dirty="0" smtClean="0"/>
              <a:t>16 </a:t>
            </a:r>
            <a:r>
              <a:rPr lang="en-US" sz="3600" dirty="0" smtClean="0"/>
              <a:t>Ephraim is smitten, their root is dried up, they shall bear no fruit: yea, though they bring forth, yet will I slay even the beloved fruit of their womb.</a:t>
            </a:r>
          </a:p>
          <a:p>
            <a:r>
              <a:rPr lang="en-US" sz="3600" baseline="30000" dirty="0" smtClean="0"/>
              <a:t>17 </a:t>
            </a:r>
            <a:r>
              <a:rPr lang="en-US" sz="3600" b="1" dirty="0" smtClean="0"/>
              <a:t>My God will cast them away</a:t>
            </a:r>
            <a:r>
              <a:rPr lang="en-US" sz="3600" dirty="0" smtClean="0"/>
              <a:t>, </a:t>
            </a:r>
            <a:r>
              <a:rPr lang="en-US" sz="3600" b="1" u="sng" dirty="0" smtClean="0">
                <a:solidFill>
                  <a:srgbClr val="FF0000"/>
                </a:solidFill>
              </a:rPr>
              <a:t>because</a:t>
            </a:r>
            <a:r>
              <a:rPr lang="en-US" sz="3600" dirty="0" smtClean="0"/>
              <a:t> </a:t>
            </a:r>
            <a:r>
              <a:rPr lang="en-US" sz="3600" b="1" dirty="0" smtClean="0"/>
              <a:t>they did not hearken unto him</a:t>
            </a:r>
            <a:r>
              <a:rPr lang="en-US" sz="3600" dirty="0" smtClean="0"/>
              <a:t>: and they shall be wanderers among the nations.</a:t>
            </a:r>
          </a:p>
          <a:p>
            <a:endParaRPr lang="en-US" dirty="0"/>
          </a:p>
        </p:txBody>
      </p:sp>
    </p:spTree>
    <p:extLst>
      <p:ext uri="{BB962C8B-B14F-4D97-AF65-F5344CB8AC3E}">
        <p14:creationId xmlns:p14="http://schemas.microsoft.com/office/powerpoint/2010/main" val="39942100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u="sng" dirty="0" smtClean="0">
                <a:solidFill>
                  <a:srgbClr val="FF0000"/>
                </a:solidFill>
              </a:rPr>
              <a:t>Paul</a:t>
            </a:r>
            <a:endParaRPr lang="en-US" sz="6600" b="1" u="sng"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effectLst/>
              </a:rPr>
              <a:t>Paul's </a:t>
            </a:r>
            <a:r>
              <a:rPr lang="en-US" sz="4000" u="sng" dirty="0" smtClean="0">
                <a:effectLst/>
              </a:rPr>
              <a:t>love</a:t>
            </a:r>
            <a:r>
              <a:rPr lang="en-US" sz="4000" dirty="0" smtClean="0">
                <a:effectLst/>
              </a:rPr>
              <a:t> knew no boundaries or limits; and he could say, "I could wish myself anathema from Christ for my brethren according to the flesh" (</a:t>
            </a:r>
            <a:r>
              <a:rPr lang="en-US" sz="4000" dirty="0">
                <a:hlinkClick r:id="rId2"/>
              </a:rPr>
              <a:t>Romans 9:3</a:t>
            </a:r>
            <a:r>
              <a:rPr lang="en-US" sz="4000" dirty="0" smtClean="0">
                <a:effectLst/>
              </a:rPr>
              <a:t>); but he, more than any other apostle, thundered the message of the wrath of God.</a:t>
            </a:r>
            <a:endParaRPr lang="en-US" sz="4000" dirty="0"/>
          </a:p>
        </p:txBody>
      </p:sp>
    </p:spTree>
    <p:extLst>
      <p:ext uri="{BB962C8B-B14F-4D97-AF65-F5344CB8AC3E}">
        <p14:creationId xmlns:p14="http://schemas.microsoft.com/office/powerpoint/2010/main" val="208121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730" y="136187"/>
            <a:ext cx="11955295" cy="6011593"/>
          </a:xfrm>
        </p:spPr>
        <p:txBody>
          <a:bodyPr>
            <a:normAutofit/>
          </a:bodyPr>
          <a:lstStyle/>
          <a:p>
            <a:r>
              <a:rPr lang="en-US" sz="3600" dirty="0" smtClean="0">
                <a:effectLst/>
              </a:rPr>
              <a:t>For the wrath of God is revealed from heaven against all ungodliness and unrighteousness of men who hold the truth in unrighteousness" (</a:t>
            </a:r>
            <a:r>
              <a:rPr lang="en-US" sz="3600" dirty="0">
                <a:hlinkClick r:id="rId2"/>
              </a:rPr>
              <a:t>Romans 1:18</a:t>
            </a:r>
            <a:r>
              <a:rPr lang="en-US" sz="3600" dirty="0" smtClean="0">
                <a:effectLst/>
              </a:rPr>
              <a:t>).</a:t>
            </a:r>
          </a:p>
          <a:p>
            <a:endParaRPr lang="en-US" sz="3600" dirty="0"/>
          </a:p>
          <a:p>
            <a:r>
              <a:rPr lang="en-US" sz="3600" dirty="0" smtClean="0">
                <a:effectLst/>
              </a:rPr>
              <a:t> "But after thy hardness and impenitent heart, thou </a:t>
            </a:r>
            <a:r>
              <a:rPr lang="en-US" sz="3600" dirty="0" err="1" smtClean="0">
                <a:effectLst/>
              </a:rPr>
              <a:t>treasurest</a:t>
            </a:r>
            <a:r>
              <a:rPr lang="en-US" sz="3600" dirty="0" smtClean="0">
                <a:effectLst/>
              </a:rPr>
              <a:t> up unto thyself </a:t>
            </a:r>
            <a:r>
              <a:rPr lang="en-US" sz="3600" b="1" dirty="0" smtClean="0">
                <a:effectLst/>
              </a:rPr>
              <a:t>wrath</a:t>
            </a:r>
            <a:r>
              <a:rPr lang="en-US" sz="3600" dirty="0" smtClean="0">
                <a:effectLst/>
              </a:rPr>
              <a:t> against </a:t>
            </a:r>
            <a:r>
              <a:rPr lang="en-US" sz="3600" b="1" u="sng" dirty="0" smtClean="0">
                <a:effectLst/>
              </a:rPr>
              <a:t>the day of wrath </a:t>
            </a:r>
            <a:r>
              <a:rPr lang="en-US" sz="3600" dirty="0" smtClean="0">
                <a:effectLst/>
              </a:rPr>
              <a:t>and revelation of the righteous judgment of God who will render to every man according to his deeds" (</a:t>
            </a:r>
            <a:r>
              <a:rPr lang="en-US" sz="3600" dirty="0">
                <a:hlinkClick r:id="rId3"/>
              </a:rPr>
              <a:t>Romans 2:5</a:t>
            </a:r>
            <a:r>
              <a:rPr lang="en-US" sz="3600" dirty="0" smtClean="0">
                <a:effectLst/>
              </a:rPr>
              <a:t>,</a:t>
            </a:r>
            <a:r>
              <a:rPr lang="en-US" sz="3600" dirty="0">
                <a:hlinkClick r:id="rId4"/>
              </a:rPr>
              <a:t>6</a:t>
            </a:r>
            <a:r>
              <a:rPr lang="en-US" sz="3600" dirty="0" smtClean="0">
                <a:effectLst/>
              </a:rPr>
              <a:t>). </a:t>
            </a:r>
          </a:p>
          <a:p>
            <a:r>
              <a:rPr lang="en-US" sz="3600" dirty="0" smtClean="0">
                <a:effectLst/>
              </a:rPr>
              <a:t>"Because of these things (the works of the flesh) </a:t>
            </a:r>
            <a:r>
              <a:rPr lang="en-US" sz="3600" b="1" u="sng" dirty="0" smtClean="0">
                <a:effectLst/>
              </a:rPr>
              <a:t>the wrath of God </a:t>
            </a:r>
            <a:r>
              <a:rPr lang="en-US" sz="3600" dirty="0" smtClean="0">
                <a:effectLst/>
              </a:rPr>
              <a:t>cometh upon the children of disobedience" (</a:t>
            </a:r>
            <a:r>
              <a:rPr lang="en-US" sz="3600" dirty="0">
                <a:hlinkClick r:id="rId5"/>
              </a:rPr>
              <a:t>Ephesians 5:6</a:t>
            </a:r>
            <a:r>
              <a:rPr lang="en-US" sz="3600" dirty="0" smtClean="0">
                <a:effectLst/>
              </a:rPr>
              <a:t>).</a:t>
            </a:r>
            <a:endParaRPr lang="en-US" sz="3600" dirty="0"/>
          </a:p>
        </p:txBody>
      </p:sp>
    </p:spTree>
    <p:extLst>
      <p:ext uri="{BB962C8B-B14F-4D97-AF65-F5344CB8AC3E}">
        <p14:creationId xmlns:p14="http://schemas.microsoft.com/office/powerpoint/2010/main" val="3714566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u="sng" dirty="0" smtClean="0">
                <a:solidFill>
                  <a:srgbClr val="FF0000"/>
                </a:solidFill>
              </a:rPr>
              <a:t>John</a:t>
            </a:r>
            <a:endParaRPr lang="en-US" sz="7200" b="1" u="sng" dirty="0">
              <a:solidFill>
                <a:srgbClr val="FF0000"/>
              </a:solidFill>
            </a:endParaRPr>
          </a:p>
        </p:txBody>
      </p:sp>
      <p:sp>
        <p:nvSpPr>
          <p:cNvPr id="3" name="Content Placeholder 2"/>
          <p:cNvSpPr>
            <a:spLocks noGrp="1"/>
          </p:cNvSpPr>
          <p:nvPr>
            <p:ph idx="1"/>
          </p:nvPr>
        </p:nvSpPr>
        <p:spPr/>
        <p:txBody>
          <a:bodyPr>
            <a:normAutofit/>
          </a:bodyPr>
          <a:lstStyle/>
          <a:p>
            <a:r>
              <a:rPr lang="en-US" sz="4000" dirty="0" smtClean="0">
                <a:effectLst/>
              </a:rPr>
              <a:t>John, whose writings abound with such admonitions as "love one another," and who identified God Himself as love, also spoke most eloquently of God's wrath:</a:t>
            </a:r>
            <a:endParaRPr lang="en-US" sz="4000" dirty="0"/>
          </a:p>
        </p:txBody>
      </p:sp>
    </p:spTree>
    <p:extLst>
      <p:ext uri="{BB962C8B-B14F-4D97-AF65-F5344CB8AC3E}">
        <p14:creationId xmlns:p14="http://schemas.microsoft.com/office/powerpoint/2010/main" val="1380775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6448" y="0"/>
            <a:ext cx="11759118" cy="6692630"/>
          </a:xfrm>
        </p:spPr>
        <p:txBody>
          <a:bodyPr>
            <a:normAutofit/>
          </a:bodyPr>
          <a:lstStyle/>
          <a:p>
            <a:endParaRPr lang="en-US" sz="4000" dirty="0" smtClean="0">
              <a:effectLst/>
            </a:endParaRPr>
          </a:p>
          <a:p>
            <a:endParaRPr lang="en-US" sz="4000" dirty="0"/>
          </a:p>
          <a:p>
            <a:r>
              <a:rPr lang="en-US" sz="4000" dirty="0" smtClean="0">
                <a:effectLst/>
              </a:rPr>
              <a:t>And </a:t>
            </a:r>
            <a:r>
              <a:rPr lang="en-US" sz="4000" dirty="0" smtClean="0">
                <a:effectLst/>
              </a:rPr>
              <a:t>the kings of the earth, and the great men and the rich men, and the chief captains, and the mighty men, and every bondman, and every free man, hid themselves in the dens and in the rocks of the mountains; and said to the mountains and rocks, Fall on us, and hide us from the face of him that </a:t>
            </a:r>
            <a:r>
              <a:rPr lang="en-US" sz="4000" dirty="0" err="1" smtClean="0">
                <a:effectLst/>
              </a:rPr>
              <a:t>sitteth</a:t>
            </a:r>
            <a:r>
              <a:rPr lang="en-US" sz="4000" dirty="0" smtClean="0">
                <a:effectLst/>
              </a:rPr>
              <a:t> upon the throne, and from the </a:t>
            </a:r>
            <a:r>
              <a:rPr lang="en-US" sz="4000" b="1" u="sng" dirty="0" smtClean="0">
                <a:effectLst/>
              </a:rPr>
              <a:t>wrath of the Lamb</a:t>
            </a:r>
            <a:r>
              <a:rPr lang="en-US" sz="4000" dirty="0" smtClean="0">
                <a:effectLst/>
              </a:rPr>
              <a:t>; for </a:t>
            </a:r>
            <a:r>
              <a:rPr lang="en-US" sz="4000" b="1" u="sng" dirty="0" smtClean="0">
                <a:effectLst/>
              </a:rPr>
              <a:t>the great day of his wrath </a:t>
            </a:r>
            <a:r>
              <a:rPr lang="en-US" sz="4000" dirty="0" smtClean="0">
                <a:effectLst/>
              </a:rPr>
              <a:t>has come; and who shall be able to stand?" (</a:t>
            </a:r>
            <a:r>
              <a:rPr lang="en-US" sz="4000" dirty="0">
                <a:hlinkClick r:id="rId2"/>
              </a:rPr>
              <a:t>Revelation 6:16</a:t>
            </a:r>
            <a:r>
              <a:rPr lang="en-US" sz="4000" dirty="0" smtClean="0">
                <a:effectLst/>
              </a:rPr>
              <a:t>,</a:t>
            </a:r>
            <a:r>
              <a:rPr lang="en-US" sz="4000" dirty="0">
                <a:hlinkClick r:id="rId3"/>
              </a:rPr>
              <a:t>17</a:t>
            </a:r>
            <a:r>
              <a:rPr lang="en-US" sz="4000" dirty="0" smtClean="0">
                <a:effectLst/>
              </a:rPr>
              <a:t>).</a:t>
            </a:r>
            <a:endParaRPr lang="en-US" sz="4000" dirty="0"/>
          </a:p>
        </p:txBody>
      </p:sp>
    </p:spTree>
    <p:extLst>
      <p:ext uri="{BB962C8B-B14F-4D97-AF65-F5344CB8AC3E}">
        <p14:creationId xmlns:p14="http://schemas.microsoft.com/office/powerpoint/2010/main" val="13639772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b="1" u="sng" dirty="0" smtClean="0">
                <a:solidFill>
                  <a:srgbClr val="FF0000"/>
                </a:solidFill>
              </a:rPr>
              <a:t>JESUS</a:t>
            </a:r>
            <a:endParaRPr lang="en-US" sz="7200" b="1" u="sng" dirty="0">
              <a:solidFill>
                <a:srgbClr val="FF0000"/>
              </a:solidFill>
            </a:endParaRPr>
          </a:p>
        </p:txBody>
      </p:sp>
      <p:sp>
        <p:nvSpPr>
          <p:cNvPr id="3" name="Content Placeholder 2"/>
          <p:cNvSpPr>
            <a:spLocks noGrp="1"/>
          </p:cNvSpPr>
          <p:nvPr>
            <p:ph idx="1"/>
          </p:nvPr>
        </p:nvSpPr>
        <p:spPr/>
        <p:txBody>
          <a:bodyPr>
            <a:normAutofit/>
          </a:bodyPr>
          <a:lstStyle/>
          <a:p>
            <a:r>
              <a:rPr lang="en-US" sz="4400" dirty="0" smtClean="0">
                <a:effectLst/>
              </a:rPr>
              <a:t>When we come to the words of Jesus, we must remember that he made love perfect; he gave his life for all men; he loved us before we loved him. Yet he said:</a:t>
            </a:r>
            <a:endParaRPr lang="en-US" sz="4400" dirty="0"/>
          </a:p>
        </p:txBody>
      </p:sp>
    </p:spTree>
    <p:extLst>
      <p:ext uri="{BB962C8B-B14F-4D97-AF65-F5344CB8AC3E}">
        <p14:creationId xmlns:p14="http://schemas.microsoft.com/office/powerpoint/2010/main" val="18027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094"/>
            <a:ext cx="12062298" cy="6789906"/>
          </a:xfrm>
        </p:spPr>
        <p:txBody>
          <a:bodyPr>
            <a:normAutofit/>
          </a:bodyPr>
          <a:lstStyle/>
          <a:p>
            <a:endParaRPr lang="en-US" sz="3600" dirty="0" smtClean="0">
              <a:effectLst/>
            </a:endParaRPr>
          </a:p>
          <a:p>
            <a:endParaRPr lang="en-US" sz="4000" dirty="0"/>
          </a:p>
          <a:p>
            <a:r>
              <a:rPr lang="en-US" sz="4000" dirty="0" smtClean="0">
                <a:effectLst/>
              </a:rPr>
              <a:t>"He that believeth on the Son hath everlasting life; </a:t>
            </a:r>
            <a:endParaRPr lang="en-US" sz="4000" dirty="0" smtClean="0">
              <a:effectLst/>
            </a:endParaRPr>
          </a:p>
          <a:p>
            <a:r>
              <a:rPr lang="en-US" sz="4000" dirty="0" smtClean="0">
                <a:effectLst/>
              </a:rPr>
              <a:t>and </a:t>
            </a:r>
            <a:r>
              <a:rPr lang="en-US" sz="4000" dirty="0" smtClean="0">
                <a:effectLst/>
              </a:rPr>
              <a:t>he that </a:t>
            </a:r>
            <a:r>
              <a:rPr lang="en-US" sz="4000" u="sng" dirty="0" err="1" smtClean="0">
                <a:effectLst/>
              </a:rPr>
              <a:t>obeyeth</a:t>
            </a:r>
            <a:r>
              <a:rPr lang="en-US" sz="4000" u="sng" dirty="0" smtClean="0">
                <a:effectLst/>
              </a:rPr>
              <a:t> not the Son </a:t>
            </a:r>
            <a:r>
              <a:rPr lang="en-US" sz="4000" dirty="0" smtClean="0">
                <a:effectLst/>
              </a:rPr>
              <a:t>shall not see life, but </a:t>
            </a:r>
            <a:r>
              <a:rPr lang="en-US" sz="4800" b="1" u="sng" dirty="0" smtClean="0">
                <a:effectLst/>
              </a:rPr>
              <a:t>the wrath of God </a:t>
            </a:r>
            <a:r>
              <a:rPr lang="en-US" sz="4000" dirty="0" err="1" smtClean="0">
                <a:effectLst/>
              </a:rPr>
              <a:t>abideth</a:t>
            </a:r>
            <a:r>
              <a:rPr lang="en-US" sz="4000" dirty="0" smtClean="0">
                <a:effectLst/>
              </a:rPr>
              <a:t> upon him. To the hypocrites he said, O generation of vipers who hath warned you to flee from </a:t>
            </a:r>
            <a:r>
              <a:rPr lang="en-US" sz="4000" b="1" u="sng" dirty="0" smtClean="0">
                <a:effectLst/>
              </a:rPr>
              <a:t>the wrath to come</a:t>
            </a:r>
            <a:r>
              <a:rPr lang="en-US" sz="4000" dirty="0" smtClean="0">
                <a:effectLst/>
              </a:rPr>
              <a:t>?" (</a:t>
            </a:r>
            <a:r>
              <a:rPr lang="en-US" sz="4000" dirty="0">
                <a:hlinkClick r:id="rId2"/>
              </a:rPr>
              <a:t>Matthew 23:7</a:t>
            </a:r>
            <a:r>
              <a:rPr lang="en-US" sz="4000" dirty="0" smtClean="0">
                <a:effectLst/>
              </a:rPr>
              <a:t>).</a:t>
            </a:r>
            <a:endParaRPr lang="en-US" sz="4000" dirty="0"/>
          </a:p>
        </p:txBody>
      </p:sp>
    </p:spTree>
    <p:extLst>
      <p:ext uri="{BB962C8B-B14F-4D97-AF65-F5344CB8AC3E}">
        <p14:creationId xmlns:p14="http://schemas.microsoft.com/office/powerpoint/2010/main" val="31770092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2360" y="162194"/>
            <a:ext cx="11720209" cy="6520707"/>
          </a:xfrm>
        </p:spPr>
        <p:txBody>
          <a:bodyPr>
            <a:normAutofit lnSpcReduction="10000"/>
          </a:bodyPr>
          <a:lstStyle/>
          <a:p>
            <a:r>
              <a:rPr lang="en-US" sz="3600" dirty="0" smtClean="0"/>
              <a:t>God is slow to anger and quick to forgive. Nevertheless, God’s anger tells us much about his love and the moral perfection that fires his passion for justice. The intensity of God’s fury reveals how astoundingly important we are to the Almighty and it gives us immense dignity. Our lives are neither frivolous nor meaningless, but of stupendous significance. </a:t>
            </a:r>
            <a:r>
              <a:rPr lang="en-US" sz="3600" b="1" u="sng" dirty="0" smtClean="0"/>
              <a:t>Our actions truly matter. </a:t>
            </a:r>
            <a:r>
              <a:rPr lang="en-US" sz="3600" dirty="0" smtClean="0"/>
              <a:t>And God passionately cares.</a:t>
            </a:r>
          </a:p>
          <a:p>
            <a:r>
              <a:rPr lang="en-US" sz="3600" dirty="0" smtClean="0"/>
              <a:t>Our awareness of God is often vague. If to us he ever seems distant or superficial and of only moderate importance, however, the feeling is most certainly not mutual. We must avoid misinterpreting God’s superhuman restraint as indicating that </a:t>
            </a:r>
            <a:r>
              <a:rPr lang="en-US" sz="3600" b="1" u="sng" dirty="0" smtClean="0"/>
              <a:t>he couldn’t care less. He couldn’t care more</a:t>
            </a:r>
            <a:r>
              <a:rPr lang="en-US" sz="3600" dirty="0" smtClean="0"/>
              <a:t>.</a:t>
            </a:r>
          </a:p>
          <a:p>
            <a:endParaRPr lang="en-US" dirty="0"/>
          </a:p>
        </p:txBody>
      </p:sp>
    </p:spTree>
    <p:extLst>
      <p:ext uri="{BB962C8B-B14F-4D97-AF65-F5344CB8AC3E}">
        <p14:creationId xmlns:p14="http://schemas.microsoft.com/office/powerpoint/2010/main" val="8121371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081754" cy="6750996"/>
          </a:xfrm>
        </p:spPr>
        <p:txBody>
          <a:bodyPr>
            <a:noAutofit/>
          </a:bodyPr>
          <a:lstStyle/>
          <a:p>
            <a:endParaRPr lang="en-US" sz="3200" dirty="0" smtClean="0"/>
          </a:p>
          <a:p>
            <a:r>
              <a:rPr lang="en-US" sz="3200" dirty="0" smtClean="0"/>
              <a:t>Over </a:t>
            </a:r>
            <a:r>
              <a:rPr lang="en-US" sz="3200" dirty="0" smtClean="0"/>
              <a:t>400 bikers recently gathered to pay their last respects to “Grandpa Bob.” Bob Shields, a founding member of the once-feared motorcycle gang known as the </a:t>
            </a:r>
            <a:r>
              <a:rPr lang="en-US" sz="3200" dirty="0" err="1" smtClean="0"/>
              <a:t>Bandidos</a:t>
            </a:r>
            <a:r>
              <a:rPr lang="en-US" sz="3200" dirty="0" smtClean="0"/>
              <a:t>, died of cancer at the age of 78. Middle age and older bikers gathered to drink beer and swap stories of the good old days of drug-running, assault, terrorism and murder, not to mention some legal sins. What caught my attention was the macho manner in which they attempted to deal with death and the reality of future </a:t>
            </a:r>
            <a:r>
              <a:rPr lang="en-US" sz="3200" dirty="0" smtClean="0"/>
              <a:t>judgment. One </a:t>
            </a:r>
            <a:r>
              <a:rPr lang="en-US" sz="3200" dirty="0" smtClean="0"/>
              <a:t>gray-bearded biker said. “The devil’s in the unemployment line now.” Lamont, another heavily tattooed gang member, is reported to have said, “Where he’s gone, that’s where we’re all going someday. He’s just waiting on </a:t>
            </a:r>
            <a:r>
              <a:rPr lang="en-US" sz="3200" dirty="0" err="1" smtClean="0"/>
              <a:t>us</a:t>
            </a:r>
            <a:r>
              <a:rPr lang="en-US" sz="3200" dirty="0" err="1" smtClean="0"/>
              <a:t>.”“</a:t>
            </a:r>
            <a:r>
              <a:rPr lang="en-US" sz="3200" dirty="0" err="1" smtClean="0"/>
              <a:t>I</a:t>
            </a:r>
            <a:r>
              <a:rPr lang="en-US" sz="3200" dirty="0" smtClean="0"/>
              <a:t> don’t want no preachers ranting and raving over me,” he wrote. “Besides, I’m down below, drinking whiskey and </a:t>
            </a:r>
            <a:r>
              <a:rPr lang="en-US" sz="3600" dirty="0" smtClean="0"/>
              <a:t>. . . </a:t>
            </a:r>
            <a:endParaRPr lang="en-US" sz="3600" dirty="0"/>
          </a:p>
        </p:txBody>
      </p:sp>
    </p:spTree>
    <p:extLst>
      <p:ext uri="{BB962C8B-B14F-4D97-AF65-F5344CB8AC3E}">
        <p14:creationId xmlns:p14="http://schemas.microsoft.com/office/powerpoint/2010/main" val="20031450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379" y="590211"/>
            <a:ext cx="11528898" cy="5839771"/>
          </a:xfrm>
        </p:spPr>
        <p:txBody>
          <a:bodyPr/>
          <a:lstStyle/>
          <a:p>
            <a:endParaRPr lang="en-US" sz="3600" b="1" dirty="0" smtClean="0">
              <a:hlinkClick r:id="rId2"/>
            </a:endParaRPr>
          </a:p>
          <a:p>
            <a:endParaRPr lang="en-US" sz="3600" b="1" dirty="0" smtClean="0"/>
          </a:p>
          <a:p>
            <a:endParaRPr lang="en-US" sz="3600" b="1" dirty="0"/>
          </a:p>
          <a:p>
            <a:r>
              <a:rPr lang="en-US" sz="3600" b="1" dirty="0" smtClean="0"/>
              <a:t>Psalm </a:t>
            </a:r>
            <a:r>
              <a:rPr lang="en-US" sz="3600" b="1" dirty="0"/>
              <a:t>76:7 </a:t>
            </a:r>
            <a:r>
              <a:rPr lang="en-US" sz="3600" baseline="30000" dirty="0" smtClean="0"/>
              <a:t>7</a:t>
            </a:r>
            <a:r>
              <a:rPr lang="en-US" sz="3600" baseline="30000" dirty="0"/>
              <a:t> </a:t>
            </a:r>
            <a:r>
              <a:rPr lang="en-US" sz="3600" dirty="0"/>
              <a:t>Thou, even thou, art to be feared: </a:t>
            </a:r>
            <a:r>
              <a:rPr lang="en-US" sz="3600" b="1" u="sng" dirty="0">
                <a:solidFill>
                  <a:srgbClr val="FF0000"/>
                </a:solidFill>
              </a:rPr>
              <a:t>and who may stand in thy sight when once thou art angry</a:t>
            </a:r>
            <a:r>
              <a:rPr lang="en-US" sz="3600" b="1" u="sng" dirty="0" smtClean="0">
                <a:solidFill>
                  <a:srgbClr val="FF0000"/>
                </a:solidFill>
              </a:rPr>
              <a:t>?</a:t>
            </a:r>
          </a:p>
          <a:p>
            <a:endParaRPr lang="en-US" sz="3600" b="1" u="sng" dirty="0">
              <a:solidFill>
                <a:srgbClr val="FF0000"/>
              </a:solidFill>
            </a:endParaRPr>
          </a:p>
          <a:p>
            <a:r>
              <a:rPr lang="en-US" sz="3600" b="1" dirty="0">
                <a:hlinkClick r:id="rId3"/>
              </a:rPr>
              <a:t>Psalms 130:3</a:t>
            </a:r>
            <a:r>
              <a:rPr lang="en-US" sz="3600" dirty="0"/>
              <a:t> </a:t>
            </a:r>
            <a:r>
              <a:rPr lang="en-US" sz="3600" b="1" i="1" u="sng" dirty="0"/>
              <a:t>If you, the Lord, kept a record of sins, Lord, who could stand?</a:t>
            </a:r>
          </a:p>
          <a:p>
            <a:endParaRPr lang="en-US" sz="3600" b="1" u="sng" dirty="0">
              <a:solidFill>
                <a:srgbClr val="FF0000"/>
              </a:solidFill>
            </a:endParaRPr>
          </a:p>
          <a:p>
            <a:endParaRPr lang="en-US" sz="3600" dirty="0"/>
          </a:p>
          <a:p>
            <a:endParaRPr lang="en-US" dirty="0"/>
          </a:p>
        </p:txBody>
      </p:sp>
    </p:spTree>
    <p:extLst>
      <p:ext uri="{BB962C8B-B14F-4D97-AF65-F5344CB8AC3E}">
        <p14:creationId xmlns:p14="http://schemas.microsoft.com/office/powerpoint/2010/main" val="370052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p:cTn id="1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821" y="77820"/>
            <a:ext cx="12033115" cy="6712085"/>
          </a:xfrm>
        </p:spPr>
        <p:txBody>
          <a:bodyPr/>
          <a:lstStyle/>
          <a:p>
            <a:r>
              <a:rPr lang="en-US" sz="4400" b="1" dirty="0" smtClean="0">
                <a:solidFill>
                  <a:srgbClr val="FF0000"/>
                </a:solidFill>
              </a:rPr>
              <a:t>A fact about the Judgment that must be understood</a:t>
            </a:r>
            <a:r>
              <a:rPr lang="en-US" sz="3600" dirty="0" smtClean="0"/>
              <a:t>.</a:t>
            </a:r>
          </a:p>
          <a:p>
            <a:r>
              <a:rPr lang="en-US" sz="3600" dirty="0"/>
              <a:t> </a:t>
            </a:r>
            <a:r>
              <a:rPr lang="en-US" sz="3600" dirty="0" smtClean="0"/>
              <a:t>  No parent can stand up for you.</a:t>
            </a:r>
          </a:p>
          <a:p>
            <a:r>
              <a:rPr lang="en-US" sz="3600" dirty="0"/>
              <a:t> </a:t>
            </a:r>
            <a:r>
              <a:rPr lang="en-US" sz="3600" dirty="0" smtClean="0"/>
              <a:t>  No Elder  </a:t>
            </a:r>
          </a:p>
          <a:p>
            <a:r>
              <a:rPr lang="en-US" sz="3600" dirty="0"/>
              <a:t> </a:t>
            </a:r>
            <a:r>
              <a:rPr lang="en-US" sz="3600" dirty="0" smtClean="0"/>
              <a:t>  No Preacher</a:t>
            </a:r>
          </a:p>
          <a:p>
            <a:r>
              <a:rPr lang="en-US" sz="3600" dirty="0"/>
              <a:t> </a:t>
            </a:r>
            <a:r>
              <a:rPr lang="en-US" sz="3600" dirty="0" smtClean="0"/>
              <a:t>  No Deacon</a:t>
            </a:r>
          </a:p>
          <a:p>
            <a:r>
              <a:rPr lang="en-US" sz="3600" dirty="0"/>
              <a:t> </a:t>
            </a:r>
            <a:r>
              <a:rPr lang="en-US" sz="3600" dirty="0" smtClean="0"/>
              <a:t>               No…we will be judged individually…</a:t>
            </a:r>
          </a:p>
          <a:p>
            <a:r>
              <a:rPr lang="en-US" sz="3600" dirty="0" smtClean="0"/>
              <a:t>Ez. 20:18    The soul, that </a:t>
            </a:r>
            <a:r>
              <a:rPr lang="en-US" sz="3600" dirty="0" err="1" smtClean="0"/>
              <a:t>sinneth</a:t>
            </a:r>
            <a:r>
              <a:rPr lang="en-US" sz="3600" dirty="0" smtClean="0"/>
              <a:t> it shall die…</a:t>
            </a:r>
          </a:p>
          <a:p>
            <a:r>
              <a:rPr lang="en-US" sz="3600" dirty="0" smtClean="0"/>
              <a:t>2 Cor. 5:10  </a:t>
            </a:r>
          </a:p>
          <a:p>
            <a:r>
              <a:rPr lang="en-US" sz="3600" dirty="0"/>
              <a:t> </a:t>
            </a:r>
            <a:r>
              <a:rPr lang="en-US" sz="3600" dirty="0" smtClean="0"/>
              <a:t>  </a:t>
            </a:r>
            <a:r>
              <a:rPr lang="en-US" sz="3600" b="1" dirty="0" smtClean="0">
                <a:solidFill>
                  <a:srgbClr val="FF0000"/>
                </a:solidFill>
              </a:rPr>
              <a:t>Only Jesus Christ</a:t>
            </a:r>
            <a:r>
              <a:rPr lang="en-US" sz="3600" dirty="0" smtClean="0"/>
              <a:t>!</a:t>
            </a:r>
          </a:p>
          <a:p>
            <a:endParaRPr lang="en-US" dirty="0"/>
          </a:p>
          <a:p>
            <a:endParaRPr lang="en-US" dirty="0"/>
          </a:p>
        </p:txBody>
      </p:sp>
    </p:spTree>
    <p:extLst>
      <p:ext uri="{BB962C8B-B14F-4D97-AF65-F5344CB8AC3E}">
        <p14:creationId xmlns:p14="http://schemas.microsoft.com/office/powerpoint/2010/main" val="118584783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49" y="145914"/>
            <a:ext cx="12013660" cy="6536987"/>
          </a:xfrm>
        </p:spPr>
        <p:txBody>
          <a:bodyPr>
            <a:normAutofit/>
          </a:bodyPr>
          <a:lstStyle/>
          <a:p>
            <a:r>
              <a:rPr lang="en-US" sz="4000" dirty="0" smtClean="0">
                <a:solidFill>
                  <a:srgbClr val="FF0000"/>
                </a:solidFill>
              </a:rPr>
              <a:t>Not a single thing can be used </a:t>
            </a:r>
            <a:r>
              <a:rPr lang="en-US" sz="4000" dirty="0" smtClean="0"/>
              <a:t>…</a:t>
            </a:r>
          </a:p>
          <a:p>
            <a:r>
              <a:rPr lang="en-US" sz="4000" dirty="0"/>
              <a:t> </a:t>
            </a:r>
            <a:r>
              <a:rPr lang="en-US" sz="4000" dirty="0" smtClean="0"/>
              <a:t>  No money,</a:t>
            </a:r>
          </a:p>
          <a:p>
            <a:r>
              <a:rPr lang="en-US" sz="4000" dirty="0"/>
              <a:t> </a:t>
            </a:r>
            <a:r>
              <a:rPr lang="en-US" sz="4000" dirty="0" smtClean="0"/>
              <a:t>  No power</a:t>
            </a:r>
          </a:p>
          <a:p>
            <a:r>
              <a:rPr lang="en-US" sz="4000" dirty="0"/>
              <a:t> </a:t>
            </a:r>
            <a:r>
              <a:rPr lang="en-US" sz="4000" dirty="0" smtClean="0"/>
              <a:t>  No promises</a:t>
            </a:r>
          </a:p>
          <a:p>
            <a:endParaRPr lang="en-US" sz="4000" dirty="0"/>
          </a:p>
          <a:p>
            <a:r>
              <a:rPr lang="en-US" sz="4000" dirty="0" smtClean="0"/>
              <a:t>Only what you have done… </a:t>
            </a:r>
          </a:p>
          <a:p>
            <a:r>
              <a:rPr lang="en-US" sz="4000" dirty="0"/>
              <a:t> </a:t>
            </a:r>
            <a:r>
              <a:rPr lang="en-US" sz="4000" dirty="0" smtClean="0"/>
              <a:t>  We shall all receive according to what we have </a:t>
            </a:r>
          </a:p>
          <a:p>
            <a:r>
              <a:rPr lang="en-US" sz="4000" dirty="0"/>
              <a:t> </a:t>
            </a:r>
            <a:r>
              <a:rPr lang="en-US" sz="4000" dirty="0" smtClean="0"/>
              <a:t>  done.  2 Cor. 5:10</a:t>
            </a:r>
            <a:endParaRPr lang="en-US" sz="4000" dirty="0"/>
          </a:p>
        </p:txBody>
      </p:sp>
    </p:spTree>
    <p:extLst>
      <p:ext uri="{BB962C8B-B14F-4D97-AF65-F5344CB8AC3E}">
        <p14:creationId xmlns:p14="http://schemas.microsoft.com/office/powerpoint/2010/main" val="41475301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20664" cy="6858000"/>
          </a:xfrm>
        </p:spPr>
        <p:txBody>
          <a:bodyPr>
            <a:normAutofit/>
          </a:bodyPr>
          <a:lstStyle/>
          <a:p>
            <a:r>
              <a:rPr lang="en-US" sz="3600" b="1" u="sng" dirty="0" smtClean="0">
                <a:solidFill>
                  <a:srgbClr val="0070C0"/>
                </a:solidFill>
              </a:rPr>
              <a:t>The Promises of God are only to those:</a:t>
            </a:r>
          </a:p>
          <a:p>
            <a:r>
              <a:rPr lang="en-US" sz="3600" dirty="0" smtClean="0"/>
              <a:t>1.  Those that are </a:t>
            </a:r>
            <a:r>
              <a:rPr lang="en-US" sz="3600" b="1" u="sng" dirty="0" smtClean="0">
                <a:solidFill>
                  <a:srgbClr val="FF0000"/>
                </a:solidFill>
              </a:rPr>
              <a:t>in Christ Jesus</a:t>
            </a:r>
            <a:r>
              <a:rPr lang="en-US" sz="3600" dirty="0" smtClean="0"/>
              <a:t>.   Acts 4:12; </a:t>
            </a:r>
          </a:p>
          <a:p>
            <a:r>
              <a:rPr lang="en-US" sz="3600" dirty="0"/>
              <a:t> </a:t>
            </a:r>
            <a:r>
              <a:rPr lang="en-US" sz="3600" dirty="0" smtClean="0"/>
              <a:t>     Only one way to get into Christ:  </a:t>
            </a:r>
          </a:p>
          <a:p>
            <a:r>
              <a:rPr lang="en-US" sz="3600" dirty="0"/>
              <a:t> </a:t>
            </a:r>
            <a:r>
              <a:rPr lang="en-US" sz="3600" dirty="0" smtClean="0"/>
              <a:t>        You are baptized, like the Galatians, into</a:t>
            </a:r>
          </a:p>
          <a:p>
            <a:r>
              <a:rPr lang="en-US" sz="3600" dirty="0"/>
              <a:t> </a:t>
            </a:r>
            <a:r>
              <a:rPr lang="en-US" sz="3600" dirty="0" smtClean="0"/>
              <a:t>        Christ.  Gal.3:27 ; John 3:5</a:t>
            </a:r>
          </a:p>
          <a:p>
            <a:pPr marL="514350" indent="-514350">
              <a:buAutoNum type="arabicPeriod" startAt="2"/>
            </a:pPr>
            <a:r>
              <a:rPr lang="en-US" sz="3600" dirty="0" smtClean="0"/>
              <a:t>Those that  are </a:t>
            </a:r>
            <a:r>
              <a:rPr lang="en-US" sz="3600" b="1" dirty="0" smtClean="0">
                <a:solidFill>
                  <a:srgbClr val="FF0000"/>
                </a:solidFill>
              </a:rPr>
              <a:t>in the body</a:t>
            </a:r>
            <a:r>
              <a:rPr lang="en-US" sz="3600" dirty="0" smtClean="0"/>
              <a:t>, the church. </a:t>
            </a:r>
          </a:p>
          <a:p>
            <a:pPr marL="0" indent="0">
              <a:buNone/>
            </a:pPr>
            <a:r>
              <a:rPr lang="en-US" sz="3600" dirty="0"/>
              <a:t> </a:t>
            </a:r>
            <a:r>
              <a:rPr lang="en-US" sz="3600" dirty="0" smtClean="0"/>
              <a:t>       Eph.1:22,23; Col. 1:18; Eph. 4:4-6; </a:t>
            </a:r>
          </a:p>
          <a:p>
            <a:pPr marL="0" indent="0">
              <a:buNone/>
            </a:pPr>
            <a:r>
              <a:rPr lang="en-US" sz="3600" dirty="0"/>
              <a:t> </a:t>
            </a:r>
            <a:r>
              <a:rPr lang="en-US" sz="3600" dirty="0" smtClean="0"/>
              <a:t>  Only one way to get into the church.  </a:t>
            </a:r>
          </a:p>
          <a:p>
            <a:pPr marL="0" indent="0">
              <a:buNone/>
            </a:pPr>
            <a:r>
              <a:rPr lang="en-US" sz="3600" dirty="0"/>
              <a:t> </a:t>
            </a:r>
            <a:r>
              <a:rPr lang="en-US" sz="3600" dirty="0" smtClean="0"/>
              <a:t>     You are baptized, like the Corinthians, into the</a:t>
            </a:r>
          </a:p>
          <a:p>
            <a:pPr marL="0" indent="0">
              <a:buNone/>
            </a:pPr>
            <a:r>
              <a:rPr lang="en-US" sz="3600" dirty="0"/>
              <a:t> </a:t>
            </a:r>
            <a:r>
              <a:rPr lang="en-US" sz="3600" dirty="0" smtClean="0"/>
              <a:t>     body.  I Cor. 12:13</a:t>
            </a:r>
          </a:p>
        </p:txBody>
      </p:sp>
    </p:spTree>
    <p:extLst>
      <p:ext uri="{BB962C8B-B14F-4D97-AF65-F5344CB8AC3E}">
        <p14:creationId xmlns:p14="http://schemas.microsoft.com/office/powerpoint/2010/main" val="534691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5" end="5"/>
                                            </p:txEl>
                                          </p:spTgt>
                                        </p:tgtEl>
                                      </p:cBhvr>
                                    </p:animEffect>
                                  </p:childTnLst>
                                </p:cTn>
                              </p:par>
                              <p:par>
                                <p:cTn id="37" presetID="31"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2" dur="1000"/>
                                        <p:tgtEl>
                                          <p:spTgt spid="3">
                                            <p:txEl>
                                              <p:pRg st="6" end="6"/>
                                            </p:txEl>
                                          </p:spTgt>
                                        </p:tgtEl>
                                      </p:cBhvr>
                                    </p:animEffect>
                                  </p:childTnLst>
                                </p:cTn>
                              </p:par>
                              <p:par>
                                <p:cTn id="43" presetID="31" presetClass="entr" presetSubtype="0" fill="hold" nodeType="with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7" end="7"/>
                                            </p:txEl>
                                          </p:spTgt>
                                        </p:tgtEl>
                                      </p:cBhvr>
                                    </p:animEffect>
                                  </p:childTnLst>
                                </p:cTn>
                              </p:par>
                              <p:par>
                                <p:cTn id="49" presetID="31"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8" end="8"/>
                                            </p:txEl>
                                          </p:spTgt>
                                        </p:tgtEl>
                                      </p:cBhvr>
                                    </p:animEffect>
                                  </p:childTnLst>
                                </p:cTn>
                              </p:par>
                              <p:par>
                                <p:cTn id="55" presetID="31" presetClass="entr" presetSubtype="0" fill="hold" nodeType="with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 calcmode="lin" valueType="num">
                                      <p:cBhvr>
                                        <p:cTn id="57" dur="1000" fill="hold"/>
                                        <p:tgtEl>
                                          <p:spTgt spid="3">
                                            <p:txEl>
                                              <p:pRg st="9" end="9"/>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9" end="9"/>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9" end="9"/>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004" y="0"/>
            <a:ext cx="11916383" cy="6780077"/>
          </a:xfrm>
        </p:spPr>
        <p:txBody>
          <a:bodyPr>
            <a:normAutofit/>
          </a:bodyPr>
          <a:lstStyle/>
          <a:p>
            <a:r>
              <a:rPr lang="en-US" sz="4000" b="1" dirty="0" smtClean="0">
                <a:solidFill>
                  <a:srgbClr val="FF0000"/>
                </a:solidFill>
              </a:rPr>
              <a:t>3.  And , we must be faithful.  </a:t>
            </a:r>
          </a:p>
          <a:p>
            <a:r>
              <a:rPr lang="en-US" sz="3600" dirty="0"/>
              <a:t> </a:t>
            </a:r>
            <a:r>
              <a:rPr lang="en-US" sz="3600" dirty="0" smtClean="0"/>
              <a:t>    Rev. 2:10; I Cor. 15:58; </a:t>
            </a:r>
          </a:p>
          <a:p>
            <a:r>
              <a:rPr lang="en-US" sz="3600" dirty="0"/>
              <a:t> </a:t>
            </a:r>
            <a:r>
              <a:rPr lang="en-US" sz="3600" dirty="0" smtClean="0"/>
              <a:t>    Not like Demas.    2 Tim. 4:10</a:t>
            </a:r>
          </a:p>
          <a:p>
            <a:r>
              <a:rPr lang="en-US" sz="3600" dirty="0"/>
              <a:t> </a:t>
            </a:r>
            <a:r>
              <a:rPr lang="en-US" sz="3600" dirty="0" smtClean="0"/>
              <a:t>    Not like Diotrephes. 3 John 9-`10</a:t>
            </a:r>
          </a:p>
          <a:p>
            <a:r>
              <a:rPr lang="en-US" sz="3600" dirty="0"/>
              <a:t> </a:t>
            </a:r>
            <a:r>
              <a:rPr lang="en-US" sz="3600" dirty="0" smtClean="0"/>
              <a:t>    Not like </a:t>
            </a:r>
            <a:r>
              <a:rPr lang="en-US" sz="3600" dirty="0" err="1" smtClean="0"/>
              <a:t>Judas..Mark</a:t>
            </a:r>
            <a:r>
              <a:rPr lang="en-US" sz="3600" dirty="0" smtClean="0"/>
              <a:t> 14:10</a:t>
            </a:r>
          </a:p>
          <a:p>
            <a:r>
              <a:rPr lang="en-US" sz="3600" dirty="0"/>
              <a:t> </a:t>
            </a:r>
            <a:r>
              <a:rPr lang="en-US" sz="3600" dirty="0" smtClean="0"/>
              <a:t>      but </a:t>
            </a:r>
          </a:p>
          <a:p>
            <a:r>
              <a:rPr lang="en-US" sz="3600" dirty="0"/>
              <a:t> </a:t>
            </a:r>
            <a:r>
              <a:rPr lang="en-US" sz="3600" dirty="0" smtClean="0"/>
              <a:t>    Like Paul.  2 Tim. 4:7-8</a:t>
            </a:r>
          </a:p>
          <a:p>
            <a:r>
              <a:rPr lang="en-US" sz="3600" dirty="0"/>
              <a:t> </a:t>
            </a:r>
            <a:r>
              <a:rPr lang="en-US" sz="3600" dirty="0" smtClean="0"/>
              <a:t>    Like Peter. I Pet. 4:7</a:t>
            </a:r>
          </a:p>
          <a:p>
            <a:r>
              <a:rPr lang="en-US" sz="3600" dirty="0"/>
              <a:t> </a:t>
            </a:r>
            <a:r>
              <a:rPr lang="en-US" sz="3600" dirty="0" smtClean="0"/>
              <a:t>    Like Stephen.  Acts 7:51-60</a:t>
            </a:r>
            <a:endParaRPr lang="en-US" sz="3600" dirty="0"/>
          </a:p>
        </p:txBody>
      </p:sp>
    </p:spTree>
    <p:extLst>
      <p:ext uri="{BB962C8B-B14F-4D97-AF65-F5344CB8AC3E}">
        <p14:creationId xmlns:p14="http://schemas.microsoft.com/office/powerpoint/2010/main" val="792537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 calcmode="lin" valueType="num">
                                      <p:cBhvr>
                                        <p:cTn id="4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4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48" dur="1000"/>
                                        <p:tgtEl>
                                          <p:spTgt spid="3">
                                            <p:txEl>
                                              <p:pRg st="6" end="6"/>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1" presetClass="entr" presetSubtype="0" fill="hold" nodeType="clickEffect">
                                  <p:stCondLst>
                                    <p:cond delay="0"/>
                                  </p:stCondLst>
                                  <p:childTnLst>
                                    <p:set>
                                      <p:cBhvr>
                                        <p:cTn id="52" dur="1" fill="hold">
                                          <p:stCondLst>
                                            <p:cond delay="0"/>
                                          </p:stCondLst>
                                        </p:cTn>
                                        <p:tgtEl>
                                          <p:spTgt spid="3">
                                            <p:txEl>
                                              <p:pRg st="7" end="7"/>
                                            </p:txEl>
                                          </p:spTgt>
                                        </p:tgtEl>
                                        <p:attrNameLst>
                                          <p:attrName>style.visibility</p:attrName>
                                        </p:attrNameLst>
                                      </p:cBhvr>
                                      <p:to>
                                        <p:strVal val="visible"/>
                                      </p:to>
                                    </p:set>
                                    <p:anim calcmode="lin" valueType="num">
                                      <p:cBhvr>
                                        <p:cTn id="53"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4"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55"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6" dur="1000"/>
                                        <p:tgtEl>
                                          <p:spTgt spid="3">
                                            <p:txEl>
                                              <p:pRg st="7" end="7"/>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31" presetClass="entr" presetSubtype="0" fill="hold"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p:cTn id="61"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62"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63"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6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915" y="77820"/>
            <a:ext cx="11974749" cy="6780179"/>
          </a:xfrm>
        </p:spPr>
        <p:txBody>
          <a:bodyPr>
            <a:normAutofit/>
          </a:bodyPr>
          <a:lstStyle/>
          <a:p>
            <a:r>
              <a:rPr lang="en-US" sz="4000" dirty="0" smtClean="0"/>
              <a:t>Death seals your destiny.</a:t>
            </a:r>
          </a:p>
          <a:p>
            <a:r>
              <a:rPr lang="en-US" sz="4000" dirty="0" smtClean="0"/>
              <a:t>You cannot hope to go to Heaven</a:t>
            </a:r>
          </a:p>
          <a:p>
            <a:r>
              <a:rPr lang="en-US" sz="4000" dirty="0"/>
              <a:t> </a:t>
            </a:r>
            <a:r>
              <a:rPr lang="en-US" sz="4000" dirty="0" smtClean="0"/>
              <a:t> if you have not lived in the way</a:t>
            </a:r>
          </a:p>
          <a:p>
            <a:r>
              <a:rPr lang="en-US" sz="4000" dirty="0"/>
              <a:t> </a:t>
            </a:r>
            <a:r>
              <a:rPr lang="en-US" sz="4000" dirty="0" smtClean="0"/>
              <a:t> God’s people are instructed…</a:t>
            </a:r>
          </a:p>
          <a:p>
            <a:r>
              <a:rPr lang="en-US" sz="4000" dirty="0"/>
              <a:t> </a:t>
            </a:r>
            <a:r>
              <a:rPr lang="en-US" sz="4000" dirty="0" smtClean="0"/>
              <a:t>  Let your light so shine…are you?  </a:t>
            </a:r>
            <a:r>
              <a:rPr lang="en-US" sz="4000" dirty="0" err="1" smtClean="0"/>
              <a:t>Mtt</a:t>
            </a:r>
            <a:r>
              <a:rPr lang="en-US" sz="4000" dirty="0" smtClean="0"/>
              <a:t>. 5:16</a:t>
            </a:r>
          </a:p>
          <a:p>
            <a:r>
              <a:rPr lang="en-US" sz="4000" dirty="0"/>
              <a:t> </a:t>
            </a:r>
            <a:r>
              <a:rPr lang="en-US" sz="4000" dirty="0" smtClean="0"/>
              <a:t>  Be ye doers of the word. ..do you.  James 1:22</a:t>
            </a:r>
          </a:p>
          <a:p>
            <a:r>
              <a:rPr lang="en-US" sz="4000" dirty="0"/>
              <a:t> </a:t>
            </a:r>
            <a:r>
              <a:rPr lang="en-US" sz="4000" dirty="0" smtClean="0"/>
              <a:t>  Be a faithful follower of </a:t>
            </a:r>
            <a:r>
              <a:rPr lang="en-US" sz="4000" dirty="0" err="1" smtClean="0"/>
              <a:t>Jesus..are</a:t>
            </a:r>
            <a:r>
              <a:rPr lang="en-US" sz="4000" dirty="0" smtClean="0"/>
              <a:t> you?  I John 1:7</a:t>
            </a:r>
            <a:endParaRPr lang="en-US" sz="4000" dirty="0"/>
          </a:p>
        </p:txBody>
      </p:sp>
    </p:spTree>
    <p:extLst>
      <p:ext uri="{BB962C8B-B14F-4D97-AF65-F5344CB8AC3E}">
        <p14:creationId xmlns:p14="http://schemas.microsoft.com/office/powerpoint/2010/main" val="40142333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9302" y="252919"/>
            <a:ext cx="11237068" cy="6605081"/>
          </a:xfrm>
        </p:spPr>
        <p:txBody>
          <a:bodyPr/>
          <a:lstStyle/>
          <a:p>
            <a:r>
              <a:rPr lang="en-US" sz="4800" b="1" i="1" u="sng" dirty="0">
                <a:solidFill>
                  <a:srgbClr val="0070C0"/>
                </a:solidFill>
              </a:rPr>
              <a:t>Only </a:t>
            </a:r>
            <a:r>
              <a:rPr lang="en-US" sz="4800" b="1" i="1" u="sng" dirty="0" smtClean="0">
                <a:solidFill>
                  <a:srgbClr val="0070C0"/>
                </a:solidFill>
              </a:rPr>
              <a:t> </a:t>
            </a:r>
            <a:r>
              <a:rPr lang="en-US" sz="4800" b="1" i="1" u="sng" dirty="0">
                <a:solidFill>
                  <a:srgbClr val="0070C0"/>
                </a:solidFill>
              </a:rPr>
              <a:t>Jesus!    </a:t>
            </a:r>
            <a:r>
              <a:rPr lang="en-US" sz="4000" b="1" u="sng" dirty="0">
                <a:solidFill>
                  <a:srgbClr val="FF0000"/>
                </a:solidFill>
              </a:rPr>
              <a:t>He will stand up with you, if you</a:t>
            </a:r>
          </a:p>
          <a:p>
            <a:r>
              <a:rPr lang="en-US" sz="4000" b="1" u="sng" dirty="0">
                <a:solidFill>
                  <a:srgbClr val="FF0000"/>
                </a:solidFill>
              </a:rPr>
              <a:t>Have stood up with Him</a:t>
            </a:r>
            <a:r>
              <a:rPr lang="en-US" sz="4000" dirty="0"/>
              <a:t>.</a:t>
            </a:r>
          </a:p>
          <a:p>
            <a:endParaRPr lang="en-US" sz="4000" dirty="0"/>
          </a:p>
          <a:p>
            <a:r>
              <a:rPr lang="en-US" sz="4000" b="1" dirty="0">
                <a:solidFill>
                  <a:srgbClr val="0070C0"/>
                </a:solidFill>
              </a:rPr>
              <a:t>He will confess He knows you, </a:t>
            </a:r>
            <a:endParaRPr lang="en-US" sz="4000" b="1" dirty="0" smtClean="0">
              <a:solidFill>
                <a:srgbClr val="0070C0"/>
              </a:solidFill>
            </a:endParaRPr>
          </a:p>
          <a:p>
            <a:r>
              <a:rPr lang="en-US" sz="4000" b="1" dirty="0" smtClean="0">
                <a:solidFill>
                  <a:srgbClr val="0070C0"/>
                </a:solidFill>
              </a:rPr>
              <a:t>if </a:t>
            </a:r>
            <a:r>
              <a:rPr lang="en-US" sz="4000" b="1" dirty="0">
                <a:solidFill>
                  <a:srgbClr val="0070C0"/>
                </a:solidFill>
              </a:rPr>
              <a:t>you have confessed</a:t>
            </a:r>
          </a:p>
          <a:p>
            <a:r>
              <a:rPr lang="en-US" sz="4000" b="1" dirty="0">
                <a:solidFill>
                  <a:srgbClr val="0070C0"/>
                </a:solidFill>
              </a:rPr>
              <a:t>You knew him</a:t>
            </a:r>
            <a:r>
              <a:rPr lang="en-US" sz="4000" b="1" dirty="0" smtClean="0">
                <a:solidFill>
                  <a:srgbClr val="0070C0"/>
                </a:solidFill>
              </a:rPr>
              <a:t>.  Matt</a:t>
            </a:r>
            <a:r>
              <a:rPr lang="en-US" sz="4000" b="1" dirty="0">
                <a:solidFill>
                  <a:srgbClr val="0070C0"/>
                </a:solidFill>
              </a:rPr>
              <a:t>. </a:t>
            </a:r>
            <a:r>
              <a:rPr lang="en-US" sz="4000" b="1" dirty="0" smtClean="0">
                <a:solidFill>
                  <a:srgbClr val="0070C0"/>
                </a:solidFill>
              </a:rPr>
              <a:t>10:32-33</a:t>
            </a:r>
            <a:endParaRPr lang="en-US" sz="4000" b="1" dirty="0">
              <a:solidFill>
                <a:srgbClr val="0070C0"/>
              </a:solidFill>
            </a:endParaRPr>
          </a:p>
          <a:p>
            <a:endParaRPr lang="en-US" dirty="0"/>
          </a:p>
        </p:txBody>
      </p:sp>
    </p:spTree>
    <p:extLst>
      <p:ext uri="{BB962C8B-B14F-4D97-AF65-F5344CB8AC3E}">
        <p14:creationId xmlns:p14="http://schemas.microsoft.com/office/powerpoint/2010/main" val="285019221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923" y="133011"/>
            <a:ext cx="12003932" cy="6627711"/>
          </a:xfrm>
        </p:spPr>
        <p:txBody>
          <a:bodyPr>
            <a:normAutofit/>
          </a:bodyPr>
          <a:lstStyle/>
          <a:p>
            <a:r>
              <a:rPr lang="en-US" sz="4400" b="1" i="1" u="sng" dirty="0" smtClean="0">
                <a:solidFill>
                  <a:srgbClr val="FF0000"/>
                </a:solidFill>
              </a:rPr>
              <a:t>Who in this building can stand?</a:t>
            </a:r>
          </a:p>
          <a:p>
            <a:r>
              <a:rPr lang="en-US" sz="4400" b="1" dirty="0"/>
              <a:t> </a:t>
            </a:r>
            <a:r>
              <a:rPr lang="en-US" sz="4400" b="1" dirty="0" smtClean="0"/>
              <a:t> 1.  It is urgent that you obey the gospel.</a:t>
            </a:r>
          </a:p>
          <a:p>
            <a:r>
              <a:rPr lang="en-US" sz="4400" b="1" dirty="0"/>
              <a:t> </a:t>
            </a:r>
            <a:r>
              <a:rPr lang="en-US" sz="4400" b="1" dirty="0" smtClean="0"/>
              <a:t> 2.  It is absolutely imperative that you</a:t>
            </a:r>
          </a:p>
          <a:p>
            <a:r>
              <a:rPr lang="en-US" sz="4400" b="1" dirty="0"/>
              <a:t> </a:t>
            </a:r>
            <a:r>
              <a:rPr lang="en-US" sz="4400" b="1" dirty="0" smtClean="0"/>
              <a:t>      be baptized.</a:t>
            </a:r>
          </a:p>
          <a:p>
            <a:r>
              <a:rPr lang="en-US" sz="4400" b="1" dirty="0" smtClean="0"/>
              <a:t>3.   It is God’s will that you stay faithful…to the</a:t>
            </a:r>
          </a:p>
          <a:p>
            <a:r>
              <a:rPr lang="en-US" sz="4400" b="1" dirty="0" smtClean="0"/>
              <a:t>End.   I Cor. 15:58  -  Rev. 2:10.</a:t>
            </a:r>
            <a:endParaRPr lang="en-US" sz="4400" b="1" dirty="0"/>
          </a:p>
        </p:txBody>
      </p:sp>
    </p:spTree>
    <p:extLst>
      <p:ext uri="{BB962C8B-B14F-4D97-AF65-F5344CB8AC3E}">
        <p14:creationId xmlns:p14="http://schemas.microsoft.com/office/powerpoint/2010/main" val="399801414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850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2192000" cy="6858001"/>
          </a:xfrm>
        </p:spPr>
        <p:txBody>
          <a:bodyPr>
            <a:normAutofit/>
          </a:bodyPr>
          <a:lstStyle/>
          <a:p>
            <a:endParaRPr lang="en-US" sz="5400" dirty="0" smtClean="0"/>
          </a:p>
          <a:p>
            <a:r>
              <a:rPr lang="en-US" sz="5400" u="sng" dirty="0" smtClean="0">
                <a:solidFill>
                  <a:srgbClr val="FF0000"/>
                </a:solidFill>
              </a:rPr>
              <a:t>DEFINITION OF THE WRATH OF GOD!</a:t>
            </a:r>
            <a:endParaRPr lang="en-US" sz="5400" u="sng" dirty="0">
              <a:solidFill>
                <a:srgbClr val="FF0000"/>
              </a:solidFill>
            </a:endParaRPr>
          </a:p>
        </p:txBody>
      </p:sp>
    </p:spTree>
    <p:extLst>
      <p:ext uri="{BB962C8B-B14F-4D97-AF65-F5344CB8AC3E}">
        <p14:creationId xmlns:p14="http://schemas.microsoft.com/office/powerpoint/2010/main" val="23171884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7277" y="97277"/>
            <a:ext cx="11994204" cy="6673174"/>
          </a:xfrm>
        </p:spPr>
        <p:txBody>
          <a:bodyPr>
            <a:normAutofit/>
          </a:bodyPr>
          <a:lstStyle/>
          <a:p>
            <a:r>
              <a:rPr lang="en-US" sz="3600" dirty="0" smtClean="0"/>
              <a:t>“The </a:t>
            </a:r>
            <a:r>
              <a:rPr lang="en-US" sz="3600" dirty="0" smtClean="0"/>
              <a:t>wrath of God is His eternal detestation of all unrighteousness. It is the displeasure and indignation of Divine equity against evil. It is the holiness of God stirred into activity against sin. It is the moving cause of that just sentence which He passes upon evil-doers. God is angry against sin because it is a rebelling against His authority, a wrong done to His inviolable </a:t>
            </a:r>
            <a:r>
              <a:rPr lang="en-US" sz="3600" dirty="0" smtClean="0"/>
              <a:t>sovereignty…  </a:t>
            </a:r>
          </a:p>
          <a:p>
            <a:r>
              <a:rPr lang="en-US" sz="3600" dirty="0"/>
              <a:t> </a:t>
            </a:r>
            <a:r>
              <a:rPr lang="en-US" sz="3600" dirty="0" smtClean="0"/>
              <a:t>  </a:t>
            </a:r>
            <a:r>
              <a:rPr lang="en-US" sz="3600" dirty="0" smtClean="0"/>
              <a:t>They </a:t>
            </a:r>
            <a:r>
              <a:rPr lang="en-US" sz="3600" dirty="0" smtClean="0"/>
              <a:t>shall be made to feel how great that Majesty is which they despise, and how dreadful is that threatened wrath which they so little regarded. </a:t>
            </a:r>
            <a:r>
              <a:rPr lang="en-US" sz="3600" dirty="0" smtClean="0"/>
              <a:t>..</a:t>
            </a:r>
          </a:p>
          <a:p>
            <a:r>
              <a:rPr lang="en-US" sz="3600" dirty="0"/>
              <a:t> </a:t>
            </a:r>
            <a:r>
              <a:rPr lang="en-US" sz="3600" dirty="0" smtClean="0"/>
              <a:t>  </a:t>
            </a:r>
            <a:r>
              <a:rPr lang="en-US" sz="3600" b="1" u="sng" dirty="0" smtClean="0">
                <a:solidFill>
                  <a:srgbClr val="FF0000"/>
                </a:solidFill>
              </a:rPr>
              <a:t>A Simple and scriptural definition is</a:t>
            </a:r>
            <a:r>
              <a:rPr lang="en-US" sz="3600" b="1" dirty="0" smtClean="0">
                <a:solidFill>
                  <a:srgbClr val="FF0000"/>
                </a:solidFill>
              </a:rPr>
              <a:t>:  “Divine Wrath is God’s righteous anger and punishment provoke by sin.”   </a:t>
            </a:r>
            <a:r>
              <a:rPr lang="en-US" sz="3600" dirty="0" smtClean="0"/>
              <a:t>Sel.</a:t>
            </a:r>
            <a:endParaRPr lang="en-US" dirty="0"/>
          </a:p>
        </p:txBody>
      </p:sp>
    </p:spTree>
    <p:extLst>
      <p:ext uri="{BB962C8B-B14F-4D97-AF65-F5344CB8AC3E}">
        <p14:creationId xmlns:p14="http://schemas.microsoft.com/office/powerpoint/2010/main" val="646292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441" y="0"/>
            <a:ext cx="12002311" cy="6643991"/>
          </a:xfrm>
        </p:spPr>
        <p:txBody>
          <a:bodyPr>
            <a:normAutofit/>
          </a:bodyPr>
          <a:lstStyle/>
          <a:p>
            <a:r>
              <a:rPr lang="en-US" sz="4000" dirty="0" smtClean="0"/>
              <a:t>In our day, so many think of God’s Wrath as being</a:t>
            </a:r>
          </a:p>
          <a:p>
            <a:r>
              <a:rPr lang="en-US" sz="4000" dirty="0" smtClean="0"/>
              <a:t>Something that was displayed only in the Old</a:t>
            </a:r>
          </a:p>
          <a:p>
            <a:r>
              <a:rPr lang="en-US" sz="4000" dirty="0" smtClean="0"/>
              <a:t>Testament.   They may say, “since God is a God of</a:t>
            </a:r>
          </a:p>
          <a:p>
            <a:r>
              <a:rPr lang="en-US" sz="4000" dirty="0" smtClean="0"/>
              <a:t>Love under the N.T. law, His wrath is only shown in</a:t>
            </a:r>
          </a:p>
          <a:p>
            <a:r>
              <a:rPr lang="en-US" sz="4000" dirty="0" smtClean="0"/>
              <a:t>The Old Testament.    </a:t>
            </a:r>
            <a:r>
              <a:rPr lang="en-US" sz="4000" b="1" dirty="0" smtClean="0">
                <a:solidFill>
                  <a:srgbClr val="FF0000"/>
                </a:solidFill>
              </a:rPr>
              <a:t>That, my friends, is a deadly</a:t>
            </a:r>
          </a:p>
          <a:p>
            <a:r>
              <a:rPr lang="en-US" sz="4000" b="1" dirty="0" smtClean="0">
                <a:solidFill>
                  <a:srgbClr val="FF0000"/>
                </a:solidFill>
              </a:rPr>
              <a:t>Belief and is unsubstantiated  in the Bible! </a:t>
            </a:r>
            <a:endParaRPr lang="en-US" sz="4000" b="1" dirty="0">
              <a:solidFill>
                <a:srgbClr val="FF0000"/>
              </a:solidFill>
            </a:endParaRPr>
          </a:p>
        </p:txBody>
      </p:sp>
    </p:spTree>
    <p:extLst>
      <p:ext uri="{BB962C8B-B14F-4D97-AF65-F5344CB8AC3E}">
        <p14:creationId xmlns:p14="http://schemas.microsoft.com/office/powerpoint/2010/main" val="10228391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solidFill>
                  <a:srgbClr val="FF0000"/>
                </a:solidFill>
              </a:rPr>
              <a:t>Old Testament Scriptures:</a:t>
            </a:r>
            <a:endParaRPr lang="en-US" b="1" u="sng" dirty="0">
              <a:solidFill>
                <a:srgbClr val="FF0000"/>
              </a:solidFill>
            </a:endParaRPr>
          </a:p>
        </p:txBody>
      </p:sp>
      <p:sp>
        <p:nvSpPr>
          <p:cNvPr id="3" name="Content Placeholder 2"/>
          <p:cNvSpPr>
            <a:spLocks noGrp="1"/>
          </p:cNvSpPr>
          <p:nvPr>
            <p:ph idx="1"/>
          </p:nvPr>
        </p:nvSpPr>
        <p:spPr/>
        <p:txBody>
          <a:bodyPr>
            <a:normAutofit/>
          </a:bodyPr>
          <a:lstStyle/>
          <a:p>
            <a:endParaRPr lang="en-US" sz="4400" dirty="0" smtClean="0"/>
          </a:p>
          <a:p>
            <a:r>
              <a:rPr lang="en-US" sz="4400" dirty="0"/>
              <a:t> </a:t>
            </a:r>
            <a:r>
              <a:rPr lang="en-US" sz="4400" dirty="0" smtClean="0"/>
              <a:t> Let us consider some </a:t>
            </a:r>
            <a:r>
              <a:rPr lang="en-US" sz="4400" dirty="0" smtClean="0"/>
              <a:t>Scriptures </a:t>
            </a:r>
            <a:r>
              <a:rPr lang="en-US" sz="4400" dirty="0" smtClean="0"/>
              <a:t>in the </a:t>
            </a:r>
            <a:endParaRPr lang="en-US" sz="4400" dirty="0" smtClean="0"/>
          </a:p>
          <a:p>
            <a:r>
              <a:rPr lang="en-US" sz="4400" dirty="0"/>
              <a:t> </a:t>
            </a:r>
            <a:r>
              <a:rPr lang="en-US" sz="4400" dirty="0" smtClean="0"/>
              <a:t>            </a:t>
            </a:r>
            <a:r>
              <a:rPr lang="en-US" sz="4400" dirty="0" smtClean="0"/>
              <a:t>Old </a:t>
            </a:r>
            <a:r>
              <a:rPr lang="en-US" sz="4400" dirty="0" smtClean="0"/>
              <a:t>Testament </a:t>
            </a:r>
          </a:p>
          <a:p>
            <a:r>
              <a:rPr lang="en-US" sz="4400" dirty="0" smtClean="0"/>
              <a:t>Concerning </a:t>
            </a:r>
            <a:r>
              <a:rPr lang="en-US" sz="4400" b="1" u="sng" dirty="0" smtClean="0"/>
              <a:t>the Wrath of God</a:t>
            </a:r>
            <a:endParaRPr lang="en-US" sz="4400" b="1" u="sng" dirty="0"/>
          </a:p>
        </p:txBody>
      </p:sp>
    </p:spTree>
    <p:extLst>
      <p:ext uri="{BB962C8B-B14F-4D97-AF65-F5344CB8AC3E}">
        <p14:creationId xmlns:p14="http://schemas.microsoft.com/office/powerpoint/2010/main" val="4131430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094" y="87548"/>
            <a:ext cx="12188758" cy="6770451"/>
          </a:xfrm>
        </p:spPr>
        <p:txBody>
          <a:bodyPr>
            <a:normAutofit/>
          </a:bodyPr>
          <a:lstStyle/>
          <a:p>
            <a:endParaRPr lang="en-US" sz="3600" b="1" dirty="0" smtClean="0">
              <a:hlinkClick r:id="rId2"/>
            </a:endParaRPr>
          </a:p>
          <a:p>
            <a:r>
              <a:rPr lang="en-US" sz="3600" b="1" dirty="0" smtClean="0">
                <a:hlinkClick r:id="rId2"/>
              </a:rPr>
              <a:t>Exodus </a:t>
            </a:r>
            <a:r>
              <a:rPr lang="en-US" sz="3600" b="1" dirty="0" smtClean="0">
                <a:hlinkClick r:id="rId2"/>
              </a:rPr>
              <a:t>34:14</a:t>
            </a:r>
            <a:r>
              <a:rPr lang="en-US" sz="3600" dirty="0" smtClean="0"/>
              <a:t> For you shall worship no other god: for the Lord, whose name is Jealous, is a jealous God</a:t>
            </a:r>
            <a:r>
              <a:rPr lang="en-US" sz="3600" dirty="0" smtClean="0"/>
              <a:t>.</a:t>
            </a:r>
          </a:p>
          <a:p>
            <a:r>
              <a:rPr lang="en-US" sz="3600" b="1" dirty="0" smtClean="0">
                <a:hlinkClick r:id="rId3"/>
              </a:rPr>
              <a:t>Leviticus </a:t>
            </a:r>
            <a:r>
              <a:rPr lang="en-US" sz="3600" b="1" dirty="0" smtClean="0">
                <a:hlinkClick r:id="rId3"/>
              </a:rPr>
              <a:t>26:28</a:t>
            </a:r>
            <a:r>
              <a:rPr lang="en-US" sz="3600" dirty="0" smtClean="0"/>
              <a:t> Then I will walk contrary to you in wrath. I will also chastise you seven times for your sins.</a:t>
            </a:r>
          </a:p>
          <a:p>
            <a:r>
              <a:rPr lang="en-US" sz="3600" b="1" dirty="0" smtClean="0">
                <a:hlinkClick r:id="rId4"/>
              </a:rPr>
              <a:t>Deuteronomy 4:23-24</a:t>
            </a:r>
            <a:r>
              <a:rPr lang="en-US" sz="3600" dirty="0" smtClean="0"/>
              <a:t> Be careful, lest you forget the covenant of the Lord your God, which he made with you, and make yourselves an engraved image in the form of anything which the Lord your God has forbidden you. For the Lord your God is a devouring fire, a jealous God.</a:t>
            </a:r>
          </a:p>
          <a:p>
            <a:endParaRPr lang="en-US" dirty="0"/>
          </a:p>
        </p:txBody>
      </p:sp>
    </p:spTree>
    <p:extLst>
      <p:ext uri="{BB962C8B-B14F-4D97-AF65-F5344CB8AC3E}">
        <p14:creationId xmlns:p14="http://schemas.microsoft.com/office/powerpoint/2010/main" val="161675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p:cTn id="2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1737</TotalTime>
  <Words>2396</Words>
  <Application>Microsoft Office PowerPoint</Application>
  <PresentationFormat>Widescreen</PresentationFormat>
  <Paragraphs>211</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PowerPoint Presentation</vt:lpstr>
      <vt:lpstr>PowerPoint Presentation</vt:lpstr>
      <vt:lpstr>The Wrath of God</vt:lpstr>
      <vt:lpstr>PowerPoint Presentation</vt:lpstr>
      <vt:lpstr>PowerPoint Presentation</vt:lpstr>
      <vt:lpstr>PowerPoint Presentation</vt:lpstr>
      <vt:lpstr>PowerPoint Presentation</vt:lpstr>
      <vt:lpstr>Old Testament Scriptures: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Isaiah</vt:lpstr>
      <vt:lpstr>PowerPoint Presentation</vt:lpstr>
      <vt:lpstr>PowerPoint Presentation</vt:lpstr>
      <vt:lpstr>PowerPoint Presentation</vt:lpstr>
      <vt:lpstr>Paul</vt:lpstr>
      <vt:lpstr>PowerPoint Presentation</vt:lpstr>
      <vt:lpstr>John</vt:lpstr>
      <vt:lpstr>PowerPoint Presentation</vt:lpstr>
      <vt:lpstr>JESUS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April 15, 2018</dc:title>
  <dc:creator>mac</dc:creator>
  <cp:lastModifiedBy>mac</cp:lastModifiedBy>
  <cp:revision>43</cp:revision>
  <cp:lastPrinted>2018-04-14T23:21:43Z</cp:lastPrinted>
  <dcterms:created xsi:type="dcterms:W3CDTF">2018-04-09T12:47:50Z</dcterms:created>
  <dcterms:modified xsi:type="dcterms:W3CDTF">2018-04-15T02:20:40Z</dcterms:modified>
</cp:coreProperties>
</file>