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319" r:id="rId2"/>
    <p:sldId id="318" r:id="rId3"/>
    <p:sldId id="284" r:id="rId4"/>
    <p:sldId id="285" r:id="rId5"/>
    <p:sldId id="286" r:id="rId6"/>
    <p:sldId id="287" r:id="rId7"/>
    <p:sldId id="317" r:id="rId8"/>
    <p:sldId id="291" r:id="rId9"/>
    <p:sldId id="292" r:id="rId10"/>
    <p:sldId id="293" r:id="rId11"/>
    <p:sldId id="294" r:id="rId12"/>
    <p:sldId id="295" r:id="rId13"/>
    <p:sldId id="296" r:id="rId14"/>
    <p:sldId id="297" r:id="rId15"/>
    <p:sldId id="298" r:id="rId16"/>
    <p:sldId id="299" r:id="rId17"/>
    <p:sldId id="300" r:id="rId18"/>
    <p:sldId id="313" r:id="rId19"/>
    <p:sldId id="301" r:id="rId20"/>
    <p:sldId id="302" r:id="rId21"/>
    <p:sldId id="303" r:id="rId22"/>
    <p:sldId id="312" r:id="rId23"/>
    <p:sldId id="304" r:id="rId24"/>
    <p:sldId id="306" r:id="rId25"/>
    <p:sldId id="307" r:id="rId26"/>
    <p:sldId id="309" r:id="rId27"/>
    <p:sldId id="310" r:id="rId28"/>
    <p:sldId id="311" r:id="rId29"/>
    <p:sldId id="308" r:id="rId30"/>
    <p:sldId id="288" r:id="rId31"/>
    <p:sldId id="266" r:id="rId32"/>
    <p:sldId id="267" r:id="rId33"/>
    <p:sldId id="315" r:id="rId34"/>
    <p:sldId id="314" r:id="rId35"/>
    <p:sldId id="270" r:id="rId36"/>
    <p:sldId id="271" r:id="rId37"/>
    <p:sldId id="273" r:id="rId38"/>
    <p:sldId id="320" r:id="rId39"/>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5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BF27AE6B-06DC-46E5-8163-670E0511511D}" type="datetimeFigureOut">
              <a:rPr lang="en-US" smtClean="0"/>
              <a:t>12/3/2016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00A5A710-6F3B-424C-88E5-11DC5B0222BF}" type="slidenum">
              <a:rPr lang="en-US" smtClean="0"/>
              <a:t>‹#›</a:t>
            </a:fld>
            <a:endParaRPr lang="en-US"/>
          </a:p>
        </p:txBody>
      </p:sp>
    </p:spTree>
    <p:extLst>
      <p:ext uri="{BB962C8B-B14F-4D97-AF65-F5344CB8AC3E}">
        <p14:creationId xmlns:p14="http://schemas.microsoft.com/office/powerpoint/2010/main" val="38549929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1E9D6-A832-489F-AA99-963C49486F69}"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190508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1E9D6-A832-489F-AA99-963C49486F69}"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425548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1E9D6-A832-489F-AA99-963C49486F69}"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87274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1E9D6-A832-489F-AA99-963C49486F69}"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79199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1E9D6-A832-489F-AA99-963C49486F69}" type="datetimeFigureOut">
              <a:rPr lang="en-US" smtClean="0"/>
              <a:t>12/3/2016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3219044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1E9D6-A832-489F-AA99-963C49486F69}" type="datetimeFigureOut">
              <a:rPr lang="en-US" smtClean="0"/>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410275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1E9D6-A832-489F-AA99-963C49486F69}" type="datetimeFigureOut">
              <a:rPr lang="en-US" smtClean="0"/>
              <a:t>12/3/2016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1417594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1E9D6-A832-489F-AA99-963C49486F69}" type="datetimeFigureOut">
              <a:rPr lang="en-US" smtClean="0"/>
              <a:t>12/3/2016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1903187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1E9D6-A832-489F-AA99-963C49486F69}" type="datetimeFigureOut">
              <a:rPr lang="en-US" smtClean="0"/>
              <a:t>12/3/2016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4221316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1E9D6-A832-489F-AA99-963C49486F69}" type="datetimeFigureOut">
              <a:rPr lang="en-US" smtClean="0"/>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58028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1E9D6-A832-489F-AA99-963C49486F69}" type="datetimeFigureOut">
              <a:rPr lang="en-US" smtClean="0"/>
              <a:t>12/3/2016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1D951F-01E5-4BBF-98E6-1ECA6CD58692}" type="slidenum">
              <a:rPr lang="en-US" smtClean="0"/>
              <a:t>‹#›</a:t>
            </a:fld>
            <a:endParaRPr lang="en-US"/>
          </a:p>
        </p:txBody>
      </p:sp>
    </p:spTree>
    <p:extLst>
      <p:ext uri="{BB962C8B-B14F-4D97-AF65-F5344CB8AC3E}">
        <p14:creationId xmlns:p14="http://schemas.microsoft.com/office/powerpoint/2010/main" val="272492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1E9D6-A832-489F-AA99-963C49486F69}" type="datetimeFigureOut">
              <a:rPr lang="en-US" smtClean="0"/>
              <a:t>12/3/2016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1D951F-01E5-4BBF-98E6-1ECA6CD58692}" type="slidenum">
              <a:rPr lang="en-US" smtClean="0"/>
              <a:t>‹#›</a:t>
            </a:fld>
            <a:endParaRPr lang="en-US"/>
          </a:p>
        </p:txBody>
      </p:sp>
    </p:spTree>
    <p:extLst>
      <p:ext uri="{BB962C8B-B14F-4D97-AF65-F5344CB8AC3E}">
        <p14:creationId xmlns:p14="http://schemas.microsoft.com/office/powerpoint/2010/main" val="391205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biblegateway.com/passage/?search=Proverbs+6:34&amp;version=KJ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biblegateway.com/passage/?search=Proverbs+6:34&amp;version=KJ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studylight.org/desk/index.cgi?q1=Matthew+23:14&amp;t1=en_nas" TargetMode="External"/><Relationship Id="rId2" Type="http://schemas.openxmlformats.org/officeDocument/2006/relationships/hyperlink" Target="http://www.studylight.org/desk/index.cgi?q1=Matthew+23:15&amp;t1=en_na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studylight.org/desk/index.cgi?q1=Matthew+23:23&amp;t1=en_nas" TargetMode="External"/><Relationship Id="rId2" Type="http://schemas.openxmlformats.org/officeDocument/2006/relationships/hyperlink" Target="http://www.studylight.org/desk/index.cgi?q1=Matthew+23:16&amp;t1=en_na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studylight.org/desk/index.cgi?q1=Luke+18:12&amp;t1=en_nas" TargetMode="External"/><Relationship Id="rId2" Type="http://schemas.openxmlformats.org/officeDocument/2006/relationships/hyperlink" Target="http://www.studylight.org/desk/index.cgi?q1=Matthew+23:29-31&amp;t1=en_na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studylight.org/desk/index.cgi?q1=Proverbs+24:16&amp;t1=en_na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tudylight.org/desk/index.cgi?q1=Proverbs+24:16&amp;t1=en_na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52468"/>
            <a:ext cx="11914762" cy="6637438"/>
          </a:xfrm>
        </p:spPr>
        <p:txBody>
          <a:bodyPr>
            <a:normAutofit fontScale="92500" lnSpcReduction="10000"/>
          </a:bodyPr>
          <a:lstStyle/>
          <a:p>
            <a:r>
              <a:rPr lang="en-US" sz="6600" b="1" dirty="0" smtClean="0">
                <a:solidFill>
                  <a:srgbClr val="7030A0"/>
                </a:solidFill>
              </a:rPr>
              <a:t>Why</a:t>
            </a:r>
          </a:p>
          <a:p>
            <a:r>
              <a:rPr lang="en-US" sz="6600" b="1" dirty="0">
                <a:solidFill>
                  <a:srgbClr val="7030A0"/>
                </a:solidFill>
              </a:rPr>
              <a:t> </a:t>
            </a:r>
            <a:r>
              <a:rPr lang="en-US" sz="6600" b="1" dirty="0" smtClean="0">
                <a:solidFill>
                  <a:srgbClr val="7030A0"/>
                </a:solidFill>
              </a:rPr>
              <a:t>      Do</a:t>
            </a:r>
          </a:p>
          <a:p>
            <a:r>
              <a:rPr lang="en-US" sz="6600" b="1" dirty="0">
                <a:solidFill>
                  <a:srgbClr val="7030A0"/>
                </a:solidFill>
              </a:rPr>
              <a:t> </a:t>
            </a:r>
            <a:r>
              <a:rPr lang="en-US" sz="6600" b="1" dirty="0" smtClean="0">
                <a:solidFill>
                  <a:srgbClr val="7030A0"/>
                </a:solidFill>
              </a:rPr>
              <a:t>          Some</a:t>
            </a:r>
          </a:p>
          <a:p>
            <a:r>
              <a:rPr lang="en-US" sz="6600" b="1" dirty="0">
                <a:solidFill>
                  <a:srgbClr val="7030A0"/>
                </a:solidFill>
              </a:rPr>
              <a:t> </a:t>
            </a:r>
            <a:r>
              <a:rPr lang="en-US" sz="6600" b="1" dirty="0" smtClean="0">
                <a:solidFill>
                  <a:srgbClr val="7030A0"/>
                </a:solidFill>
              </a:rPr>
              <a:t>              Christians</a:t>
            </a:r>
          </a:p>
          <a:p>
            <a:r>
              <a:rPr lang="en-US" sz="6600" b="1" dirty="0">
                <a:solidFill>
                  <a:srgbClr val="7030A0"/>
                </a:solidFill>
              </a:rPr>
              <a:t> </a:t>
            </a:r>
            <a:r>
              <a:rPr lang="en-US" sz="6600" b="1" dirty="0" smtClean="0">
                <a:solidFill>
                  <a:srgbClr val="7030A0"/>
                </a:solidFill>
              </a:rPr>
              <a:t>                   Fall Away?</a:t>
            </a:r>
          </a:p>
          <a:p>
            <a:endParaRPr lang="en-US" sz="5400" b="1" dirty="0" smtClean="0">
              <a:solidFill>
                <a:srgbClr val="7030A0"/>
              </a:solidFill>
            </a:endParaRPr>
          </a:p>
          <a:p>
            <a:r>
              <a:rPr lang="en-US" sz="5400" b="1" dirty="0">
                <a:solidFill>
                  <a:srgbClr val="7030A0"/>
                </a:solidFill>
              </a:rPr>
              <a:t> </a:t>
            </a:r>
            <a:r>
              <a:rPr lang="en-US" sz="5400" b="1" dirty="0" smtClean="0">
                <a:solidFill>
                  <a:srgbClr val="7030A0"/>
                </a:solidFill>
              </a:rPr>
              <a:t>                              Heb. 6:1-6</a:t>
            </a:r>
          </a:p>
          <a:p>
            <a:r>
              <a:rPr lang="en-US" dirty="0"/>
              <a:t> </a:t>
            </a:r>
            <a:r>
              <a:rPr lang="en-US" dirty="0" smtClean="0"/>
              <a:t>                     </a:t>
            </a:r>
            <a:endParaRPr lang="en-US" dirty="0"/>
          </a:p>
        </p:txBody>
      </p:sp>
    </p:spTree>
    <p:extLst>
      <p:ext uri="{BB962C8B-B14F-4D97-AF65-F5344CB8AC3E}">
        <p14:creationId xmlns:p14="http://schemas.microsoft.com/office/powerpoint/2010/main" val="189562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Matt.26:73-74              #3 </a:t>
            </a:r>
            <a:endParaRPr lang="en-US" b="1" u="sng" dirty="0">
              <a:solidFill>
                <a:srgbClr val="00B050"/>
              </a:solidFill>
            </a:endParaRPr>
          </a:p>
        </p:txBody>
      </p:sp>
      <p:sp>
        <p:nvSpPr>
          <p:cNvPr id="3" name="Content Placeholder 2"/>
          <p:cNvSpPr>
            <a:spLocks noGrp="1"/>
          </p:cNvSpPr>
          <p:nvPr>
            <p:ph idx="1"/>
          </p:nvPr>
        </p:nvSpPr>
        <p:spPr/>
        <p:txBody>
          <a:bodyPr/>
          <a:lstStyle/>
          <a:p>
            <a:r>
              <a:rPr lang="en-US" sz="4000" baseline="30000" dirty="0"/>
              <a:t>73 </a:t>
            </a:r>
            <a:r>
              <a:rPr lang="en-US" sz="4000" dirty="0"/>
              <a:t>And after a while came unto him </a:t>
            </a:r>
            <a:endParaRPr lang="en-US" sz="4000" dirty="0" smtClean="0"/>
          </a:p>
          <a:p>
            <a:r>
              <a:rPr lang="en-US" sz="4000" dirty="0" smtClean="0"/>
              <a:t>they </a:t>
            </a:r>
            <a:r>
              <a:rPr lang="en-US" sz="4000" dirty="0"/>
              <a:t>that stood by, and said to Peter</a:t>
            </a:r>
            <a:r>
              <a:rPr lang="en-US" sz="4000" dirty="0" smtClean="0"/>
              <a:t>,</a:t>
            </a:r>
          </a:p>
          <a:p>
            <a:r>
              <a:rPr lang="en-US" sz="4000" dirty="0" smtClean="0"/>
              <a:t> </a:t>
            </a:r>
            <a:r>
              <a:rPr lang="en-US" sz="4000" dirty="0"/>
              <a:t>Surely thou also art one of them</a:t>
            </a:r>
            <a:r>
              <a:rPr lang="en-US" sz="4000" dirty="0" smtClean="0"/>
              <a:t>;</a:t>
            </a:r>
          </a:p>
          <a:p>
            <a:r>
              <a:rPr lang="en-US" sz="4000" dirty="0" smtClean="0"/>
              <a:t> </a:t>
            </a:r>
            <a:r>
              <a:rPr lang="en-US" sz="4000" dirty="0"/>
              <a:t>for thy speech </a:t>
            </a:r>
            <a:r>
              <a:rPr lang="en-US" sz="4000" dirty="0" err="1"/>
              <a:t>bewrayeth</a:t>
            </a:r>
            <a:r>
              <a:rPr lang="en-US" sz="4000" dirty="0"/>
              <a:t> thee.</a:t>
            </a:r>
          </a:p>
          <a:p>
            <a:r>
              <a:rPr lang="en-US" sz="4000" baseline="30000" dirty="0"/>
              <a:t>74 </a:t>
            </a:r>
            <a:r>
              <a:rPr lang="en-US" sz="4000" dirty="0"/>
              <a:t>Then began he to curse and to swear, saying</a:t>
            </a:r>
            <a:r>
              <a:rPr lang="en-US" sz="4000" dirty="0" smtClean="0"/>
              <a:t>,</a:t>
            </a:r>
          </a:p>
          <a:p>
            <a:r>
              <a:rPr lang="en-US" sz="4000" b="1" u="sng" dirty="0" smtClean="0">
                <a:solidFill>
                  <a:srgbClr val="FF0000"/>
                </a:solidFill>
              </a:rPr>
              <a:t> </a:t>
            </a:r>
            <a:r>
              <a:rPr lang="en-US" sz="4000" b="1" u="sng" dirty="0">
                <a:solidFill>
                  <a:srgbClr val="FF0000"/>
                </a:solidFill>
              </a:rPr>
              <a:t>I know not the man.</a:t>
            </a:r>
          </a:p>
          <a:p>
            <a:endParaRPr lang="en-US" dirty="0"/>
          </a:p>
        </p:txBody>
      </p:sp>
    </p:spTree>
    <p:extLst>
      <p:ext uri="{BB962C8B-B14F-4D97-AF65-F5344CB8AC3E}">
        <p14:creationId xmlns:p14="http://schemas.microsoft.com/office/powerpoint/2010/main" val="2327943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rPr>
              <a:t>And then it happened&gt;….</a:t>
            </a:r>
            <a:endParaRPr lang="en-US" b="1" i="1" dirty="0">
              <a:solidFill>
                <a:srgbClr val="00B050"/>
              </a:solidFill>
            </a:endParaRPr>
          </a:p>
        </p:txBody>
      </p:sp>
      <p:sp>
        <p:nvSpPr>
          <p:cNvPr id="3" name="Content Placeholder 2"/>
          <p:cNvSpPr>
            <a:spLocks noGrp="1"/>
          </p:cNvSpPr>
          <p:nvPr>
            <p:ph idx="1"/>
          </p:nvPr>
        </p:nvSpPr>
        <p:spPr/>
        <p:txBody>
          <a:bodyPr/>
          <a:lstStyle/>
          <a:p>
            <a:r>
              <a:rPr lang="en-US" dirty="0" smtClean="0"/>
              <a:t>Matt. </a:t>
            </a:r>
            <a:r>
              <a:rPr lang="en-US" dirty="0"/>
              <a:t>26:74b-75  </a:t>
            </a:r>
            <a:r>
              <a:rPr lang="en-US" sz="4400" b="1" u="sng" dirty="0">
                <a:solidFill>
                  <a:srgbClr val="FF0000"/>
                </a:solidFill>
              </a:rPr>
              <a:t>And immediately the cock crew.</a:t>
            </a:r>
          </a:p>
          <a:p>
            <a:r>
              <a:rPr lang="en-US" sz="4000" b="1" baseline="30000" dirty="0"/>
              <a:t>75 </a:t>
            </a:r>
            <a:r>
              <a:rPr lang="en-US" sz="4000" b="1" dirty="0"/>
              <a:t>And Peter remembered the word of Jesus, </a:t>
            </a:r>
            <a:endParaRPr lang="en-US" sz="4000" b="1" dirty="0" smtClean="0"/>
          </a:p>
          <a:p>
            <a:r>
              <a:rPr lang="en-US" sz="4000" b="1" dirty="0" smtClean="0"/>
              <a:t>which </a:t>
            </a:r>
            <a:r>
              <a:rPr lang="en-US" sz="4000" b="1" dirty="0"/>
              <a:t>said unto him, Before the cock crow, </a:t>
            </a:r>
            <a:endParaRPr lang="en-US" sz="4000" b="1" dirty="0" smtClean="0"/>
          </a:p>
          <a:p>
            <a:r>
              <a:rPr lang="en-US" sz="4000" b="1" dirty="0" smtClean="0"/>
              <a:t>thou </a:t>
            </a:r>
            <a:r>
              <a:rPr lang="en-US" sz="4000" b="1" dirty="0"/>
              <a:t>shalt deny me thrice. </a:t>
            </a:r>
            <a:endParaRPr lang="en-US" sz="4000" b="1" dirty="0" smtClean="0"/>
          </a:p>
          <a:p>
            <a:r>
              <a:rPr lang="en-US" sz="4000" b="1" i="1" u="sng" dirty="0" smtClean="0">
                <a:solidFill>
                  <a:srgbClr val="00B0F0"/>
                </a:solidFill>
              </a:rPr>
              <a:t>And </a:t>
            </a:r>
            <a:r>
              <a:rPr lang="en-US" sz="4000" b="1" i="1" u="sng" dirty="0">
                <a:solidFill>
                  <a:srgbClr val="00B0F0"/>
                </a:solidFill>
              </a:rPr>
              <a:t>he went out, and wept bitterly.</a:t>
            </a:r>
          </a:p>
          <a:p>
            <a:endParaRPr lang="en-US" dirty="0"/>
          </a:p>
        </p:txBody>
      </p:sp>
    </p:spTree>
    <p:extLst>
      <p:ext uri="{BB962C8B-B14F-4D97-AF65-F5344CB8AC3E}">
        <p14:creationId xmlns:p14="http://schemas.microsoft.com/office/powerpoint/2010/main" val="2888441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00B050"/>
                </a:solidFill>
              </a:rPr>
              <a:t>Peter Failed….but did not ‘fall away’</a:t>
            </a:r>
            <a:endParaRPr lang="en-US" sz="5400" b="1" u="sng" dirty="0">
              <a:solidFill>
                <a:srgbClr val="00B050"/>
              </a:solidFill>
            </a:endParaRPr>
          </a:p>
        </p:txBody>
      </p:sp>
      <p:sp>
        <p:nvSpPr>
          <p:cNvPr id="3" name="Content Placeholder 2"/>
          <p:cNvSpPr>
            <a:spLocks noGrp="1"/>
          </p:cNvSpPr>
          <p:nvPr>
            <p:ph idx="1"/>
          </p:nvPr>
        </p:nvSpPr>
        <p:spPr/>
        <p:txBody>
          <a:bodyPr>
            <a:normAutofit fontScale="92500"/>
          </a:bodyPr>
          <a:lstStyle/>
          <a:p>
            <a:r>
              <a:rPr lang="en-US" sz="4000" dirty="0" smtClean="0"/>
              <a:t>His repentance is seen in going out</a:t>
            </a:r>
          </a:p>
          <a:p>
            <a:r>
              <a:rPr lang="en-US" sz="4000" dirty="0" smtClean="0"/>
              <a:t>And weeping bitterly.</a:t>
            </a:r>
          </a:p>
          <a:p>
            <a:endParaRPr lang="en-US" sz="4000" dirty="0"/>
          </a:p>
          <a:p>
            <a:r>
              <a:rPr lang="en-US" sz="4000" dirty="0" smtClean="0"/>
              <a:t>Can you hear his cry?   Ever been like that?</a:t>
            </a:r>
          </a:p>
          <a:p>
            <a:r>
              <a:rPr lang="en-US" sz="4000" dirty="0" smtClean="0"/>
              <a:t>Can you feel his </a:t>
            </a:r>
            <a:r>
              <a:rPr lang="en-US" sz="4000" dirty="0" err="1" smtClean="0"/>
              <a:t>embarrasement</a:t>
            </a:r>
            <a:r>
              <a:rPr lang="en-US" sz="4000" dirty="0" smtClean="0"/>
              <a:t>…?  Ever done that?</a:t>
            </a:r>
          </a:p>
          <a:p>
            <a:r>
              <a:rPr lang="en-US" sz="4000" dirty="0" smtClean="0"/>
              <a:t>Can you feel his inward pain?   Why did I do that?</a:t>
            </a:r>
          </a:p>
          <a:p>
            <a:endParaRPr lang="en-US" dirty="0"/>
          </a:p>
        </p:txBody>
      </p:sp>
    </p:spTree>
    <p:extLst>
      <p:ext uri="{BB962C8B-B14F-4D97-AF65-F5344CB8AC3E}">
        <p14:creationId xmlns:p14="http://schemas.microsoft.com/office/powerpoint/2010/main" val="1504183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79379"/>
            <a:ext cx="12062298" cy="6381344"/>
          </a:xfrm>
        </p:spPr>
        <p:txBody>
          <a:bodyPr>
            <a:normAutofit/>
          </a:bodyPr>
          <a:lstStyle/>
          <a:p>
            <a:r>
              <a:rPr lang="en-US" sz="5400" b="1" u="sng" dirty="0" smtClean="0">
                <a:solidFill>
                  <a:schemeClr val="accent1">
                    <a:lumMod val="75000"/>
                  </a:schemeClr>
                </a:solidFill>
              </a:rPr>
              <a:t>He wept bitterly.</a:t>
            </a:r>
          </a:p>
          <a:p>
            <a:r>
              <a:rPr lang="en-US" sz="5400" b="1" dirty="0" smtClean="0"/>
              <a:t>He was , 3 days later, at the grave where</a:t>
            </a:r>
          </a:p>
          <a:p>
            <a:r>
              <a:rPr lang="en-US" sz="5400" b="1" dirty="0"/>
              <a:t> </a:t>
            </a:r>
            <a:r>
              <a:rPr lang="en-US" sz="5400" b="1" dirty="0" smtClean="0"/>
              <a:t> Jesus had been </a:t>
            </a:r>
            <a:r>
              <a:rPr lang="en-US" sz="5400" b="1" dirty="0" smtClean="0"/>
              <a:t>laid. </a:t>
            </a:r>
          </a:p>
          <a:p>
            <a:endParaRPr lang="en-US" sz="5400" b="1" dirty="0" smtClean="0"/>
          </a:p>
          <a:p>
            <a:r>
              <a:rPr lang="en-US" sz="5400" b="1" dirty="0" smtClean="0"/>
              <a:t>Peter </a:t>
            </a:r>
            <a:r>
              <a:rPr lang="en-US" sz="5400" b="1" dirty="0" smtClean="0"/>
              <a:t>failed, he had turned away from</a:t>
            </a:r>
          </a:p>
          <a:p>
            <a:r>
              <a:rPr lang="en-US" sz="5400" b="1" dirty="0" smtClean="0"/>
              <a:t>Jesus, but Peter turned back to Him!   </a:t>
            </a:r>
            <a:endParaRPr lang="en-US" sz="5400" b="1" dirty="0"/>
          </a:p>
        </p:txBody>
      </p:sp>
    </p:spTree>
    <p:extLst>
      <p:ext uri="{BB962C8B-B14F-4D97-AF65-F5344CB8AC3E}">
        <p14:creationId xmlns:p14="http://schemas.microsoft.com/office/powerpoint/2010/main" val="80132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Our Job is to get people to ‘turn back</a:t>
            </a:r>
            <a:br>
              <a:rPr lang="en-US" b="1" u="sng" dirty="0" smtClean="0">
                <a:solidFill>
                  <a:srgbClr val="00B050"/>
                </a:solidFill>
              </a:rPr>
            </a:br>
            <a:r>
              <a:rPr lang="en-US" b="1" u="sng" dirty="0" smtClean="0">
                <a:solidFill>
                  <a:srgbClr val="00B050"/>
                </a:solidFill>
              </a:rPr>
              <a:t>to Jesus’</a:t>
            </a:r>
            <a:endParaRPr lang="en-US" b="1" u="sng" dirty="0">
              <a:solidFill>
                <a:srgbClr val="00B050"/>
              </a:solidFill>
            </a:endParaRPr>
          </a:p>
        </p:txBody>
      </p:sp>
      <p:sp>
        <p:nvSpPr>
          <p:cNvPr id="3" name="Content Placeholder 2"/>
          <p:cNvSpPr>
            <a:spLocks noGrp="1"/>
          </p:cNvSpPr>
          <p:nvPr>
            <p:ph idx="1"/>
          </p:nvPr>
        </p:nvSpPr>
        <p:spPr/>
        <p:txBody>
          <a:bodyPr>
            <a:normAutofit/>
          </a:bodyPr>
          <a:lstStyle/>
          <a:p>
            <a:r>
              <a:rPr lang="en-US" sz="6000" b="1" dirty="0" smtClean="0"/>
              <a:t>To quit crucifying the Son of God afresh</a:t>
            </a:r>
          </a:p>
          <a:p>
            <a:r>
              <a:rPr lang="en-US" sz="6000" b="1" dirty="0"/>
              <a:t> </a:t>
            </a:r>
            <a:r>
              <a:rPr lang="en-US" sz="6000" b="1" dirty="0" smtClean="0"/>
              <a:t> and putting him to an open shame.</a:t>
            </a:r>
            <a:endParaRPr lang="en-US" sz="6000" b="1" dirty="0"/>
          </a:p>
        </p:txBody>
      </p:sp>
    </p:spTree>
    <p:extLst>
      <p:ext uri="{BB962C8B-B14F-4D97-AF65-F5344CB8AC3E}">
        <p14:creationId xmlns:p14="http://schemas.microsoft.com/office/powerpoint/2010/main" val="520735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00B050"/>
                </a:solidFill>
              </a:rPr>
              <a:t>Are you lukewarm?</a:t>
            </a:r>
            <a:endParaRPr lang="en-US" sz="5400" b="1" u="sng"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r>
              <a:rPr lang="en-US" sz="4200" dirty="0" smtClean="0"/>
              <a:t>Rev. 3:14-22   A whole church was rebuked!!!</a:t>
            </a:r>
          </a:p>
          <a:p>
            <a:r>
              <a:rPr lang="en-US" sz="4200" baseline="30000" dirty="0"/>
              <a:t>14 </a:t>
            </a:r>
            <a:r>
              <a:rPr lang="en-US" sz="4200" dirty="0"/>
              <a:t>And unto the angel of the church of the </a:t>
            </a:r>
            <a:r>
              <a:rPr lang="en-US" sz="4200" dirty="0" err="1"/>
              <a:t>Laodiceans</a:t>
            </a:r>
            <a:r>
              <a:rPr lang="en-US" sz="4200" dirty="0"/>
              <a:t> write; These things </a:t>
            </a:r>
            <a:r>
              <a:rPr lang="en-US" sz="4200" dirty="0" err="1"/>
              <a:t>saith</a:t>
            </a:r>
            <a:r>
              <a:rPr lang="en-US" sz="4200" dirty="0"/>
              <a:t> the Amen, the faithful and true witness, the beginning of the creation of God;</a:t>
            </a:r>
          </a:p>
          <a:p>
            <a:r>
              <a:rPr lang="en-US" sz="4200" baseline="30000" dirty="0"/>
              <a:t>15 </a:t>
            </a:r>
            <a:r>
              <a:rPr lang="en-US" sz="4200" dirty="0"/>
              <a:t>I know thy works, </a:t>
            </a:r>
            <a:r>
              <a:rPr lang="en-US" sz="4200" u="sng" dirty="0">
                <a:solidFill>
                  <a:srgbClr val="FF0000"/>
                </a:solidFill>
              </a:rPr>
              <a:t>that thou art neither cold nor hot</a:t>
            </a:r>
            <a:r>
              <a:rPr lang="en-US" sz="4200" dirty="0"/>
              <a:t>: I would thou wert cold or hot.</a:t>
            </a:r>
          </a:p>
          <a:p>
            <a:r>
              <a:rPr lang="en-US" sz="4200" baseline="30000" dirty="0"/>
              <a:t>16 </a:t>
            </a:r>
            <a:r>
              <a:rPr lang="en-US" sz="4200" dirty="0"/>
              <a:t>So then because thou art lukewarm, and neither cold nor hot, I will </a:t>
            </a:r>
            <a:r>
              <a:rPr lang="en-US" sz="4200" dirty="0" err="1"/>
              <a:t>spue</a:t>
            </a:r>
            <a:r>
              <a:rPr lang="en-US" sz="4200" dirty="0"/>
              <a:t> thee out of my mouth.</a:t>
            </a:r>
          </a:p>
          <a:p>
            <a:endParaRPr lang="en-US" dirty="0" smtClean="0"/>
          </a:p>
          <a:p>
            <a:r>
              <a:rPr lang="en-US" dirty="0"/>
              <a:t> </a:t>
            </a:r>
            <a:r>
              <a:rPr lang="en-US" dirty="0" smtClean="0"/>
              <a:t>  </a:t>
            </a:r>
            <a:endParaRPr lang="en-US" dirty="0"/>
          </a:p>
        </p:txBody>
      </p:sp>
    </p:spTree>
    <p:extLst>
      <p:ext uri="{BB962C8B-B14F-4D97-AF65-F5344CB8AC3E}">
        <p14:creationId xmlns:p14="http://schemas.microsoft.com/office/powerpoint/2010/main" val="996626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7" y="165371"/>
            <a:ext cx="11846669" cy="6614808"/>
          </a:xfrm>
        </p:spPr>
        <p:txBody>
          <a:bodyPr/>
          <a:lstStyle/>
          <a:p>
            <a:r>
              <a:rPr lang="en-US" sz="4000" baseline="30000" dirty="0" smtClean="0"/>
              <a:t>17</a:t>
            </a:r>
            <a:r>
              <a:rPr lang="en-US" sz="4000" baseline="30000" dirty="0"/>
              <a:t> </a:t>
            </a:r>
            <a:r>
              <a:rPr lang="en-US" sz="4000" dirty="0"/>
              <a:t>Because thou </a:t>
            </a:r>
            <a:r>
              <a:rPr lang="en-US" sz="4000" dirty="0" err="1"/>
              <a:t>sayest</a:t>
            </a:r>
            <a:r>
              <a:rPr lang="en-US" sz="4000" dirty="0"/>
              <a:t>, I am rich, and increased with goods, and have need of nothing; and </a:t>
            </a:r>
            <a:r>
              <a:rPr lang="en-US" sz="4000" dirty="0" err="1"/>
              <a:t>knowest</a:t>
            </a:r>
            <a:r>
              <a:rPr lang="en-US" sz="4000" dirty="0"/>
              <a:t> not that thou art wretched, and miserable, and poor, and blind, and naked:</a:t>
            </a:r>
          </a:p>
          <a:p>
            <a:r>
              <a:rPr lang="en-US" sz="4000" baseline="30000" dirty="0"/>
              <a:t>18 </a:t>
            </a:r>
            <a:r>
              <a:rPr lang="en-US" sz="4000" dirty="0"/>
              <a:t>I counsel thee to buy of me gold tried in the fire, that thou </a:t>
            </a:r>
            <a:r>
              <a:rPr lang="en-US" sz="4000" dirty="0" err="1"/>
              <a:t>mayest</a:t>
            </a:r>
            <a:r>
              <a:rPr lang="en-US" sz="4000" dirty="0"/>
              <a:t> be rich; and white raiment, that thou </a:t>
            </a:r>
            <a:r>
              <a:rPr lang="en-US" sz="4000" dirty="0" err="1"/>
              <a:t>mayest</a:t>
            </a:r>
            <a:r>
              <a:rPr lang="en-US" sz="4000" dirty="0"/>
              <a:t> be clothed, and that the shame of thy nakedness do not appear; and anoint thine eyes with </a:t>
            </a:r>
            <a:r>
              <a:rPr lang="en-US" sz="4000" dirty="0" err="1"/>
              <a:t>eyesalve</a:t>
            </a:r>
            <a:r>
              <a:rPr lang="en-US" sz="4000" dirty="0"/>
              <a:t>, that thou </a:t>
            </a:r>
            <a:r>
              <a:rPr lang="en-US" sz="4000" dirty="0" err="1"/>
              <a:t>mayest</a:t>
            </a:r>
            <a:r>
              <a:rPr lang="en-US" sz="4000" dirty="0"/>
              <a:t> see.</a:t>
            </a:r>
          </a:p>
          <a:p>
            <a:r>
              <a:rPr lang="en-US" sz="4000" baseline="30000" dirty="0"/>
              <a:t>19 </a:t>
            </a:r>
            <a:r>
              <a:rPr lang="en-US" sz="4000" dirty="0"/>
              <a:t>As many as I love, I rebuke and chasten:</a:t>
            </a:r>
            <a:r>
              <a:rPr lang="en-US" sz="4000" u="sng" dirty="0">
                <a:solidFill>
                  <a:srgbClr val="7030A0"/>
                </a:solidFill>
              </a:rPr>
              <a:t> be zealous therefore, and repent.</a:t>
            </a:r>
          </a:p>
          <a:p>
            <a:endParaRPr lang="en-US" dirty="0"/>
          </a:p>
        </p:txBody>
      </p:sp>
    </p:spTree>
    <p:extLst>
      <p:ext uri="{BB962C8B-B14F-4D97-AF65-F5344CB8AC3E}">
        <p14:creationId xmlns:p14="http://schemas.microsoft.com/office/powerpoint/2010/main" val="22163406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173" y="181650"/>
            <a:ext cx="11885579" cy="6676350"/>
          </a:xfrm>
        </p:spPr>
        <p:txBody>
          <a:bodyPr/>
          <a:lstStyle/>
          <a:p>
            <a:r>
              <a:rPr lang="en-US" sz="4000" baseline="30000" dirty="0"/>
              <a:t>20 </a:t>
            </a:r>
            <a:r>
              <a:rPr lang="en-US" sz="4000" dirty="0"/>
              <a:t>Behold, </a:t>
            </a:r>
            <a:r>
              <a:rPr lang="en-US" sz="4000" u="sng" dirty="0">
                <a:solidFill>
                  <a:srgbClr val="0070C0"/>
                </a:solidFill>
              </a:rPr>
              <a:t>I stand at the door, and knock: </a:t>
            </a:r>
            <a:endParaRPr lang="en-US" sz="4000" u="sng" dirty="0" smtClean="0">
              <a:solidFill>
                <a:srgbClr val="0070C0"/>
              </a:solidFill>
            </a:endParaRPr>
          </a:p>
          <a:p>
            <a:r>
              <a:rPr lang="en-US" sz="4000" dirty="0" smtClean="0"/>
              <a:t>if </a:t>
            </a:r>
            <a:r>
              <a:rPr lang="en-US" sz="4000" dirty="0"/>
              <a:t>any man hear my voice, and open the door</a:t>
            </a:r>
            <a:r>
              <a:rPr lang="en-US" sz="4000" dirty="0" smtClean="0"/>
              <a:t>,</a:t>
            </a:r>
          </a:p>
          <a:p>
            <a:r>
              <a:rPr lang="en-US" sz="4000" dirty="0" smtClean="0"/>
              <a:t> </a:t>
            </a:r>
            <a:r>
              <a:rPr lang="en-US" sz="4000" dirty="0"/>
              <a:t>I will come in to him, and will sup with him, </a:t>
            </a:r>
            <a:endParaRPr lang="en-US" sz="4000" dirty="0" smtClean="0"/>
          </a:p>
          <a:p>
            <a:r>
              <a:rPr lang="en-US" sz="4000" dirty="0" smtClean="0"/>
              <a:t>and </a:t>
            </a:r>
            <a:r>
              <a:rPr lang="en-US" sz="4000" dirty="0"/>
              <a:t>he with me.</a:t>
            </a:r>
          </a:p>
          <a:p>
            <a:r>
              <a:rPr lang="en-US" sz="4000" baseline="30000" dirty="0"/>
              <a:t>21 </a:t>
            </a:r>
            <a:r>
              <a:rPr lang="en-US" sz="4000" dirty="0"/>
              <a:t>To him that </a:t>
            </a:r>
            <a:r>
              <a:rPr lang="en-US" sz="4000" dirty="0" err="1"/>
              <a:t>overcometh</a:t>
            </a:r>
            <a:r>
              <a:rPr lang="en-US" sz="4000" dirty="0"/>
              <a:t> will I grant to sit </a:t>
            </a:r>
            <a:endParaRPr lang="en-US" sz="4000" dirty="0" smtClean="0"/>
          </a:p>
          <a:p>
            <a:r>
              <a:rPr lang="en-US" sz="4000" dirty="0" smtClean="0"/>
              <a:t>with </a:t>
            </a:r>
            <a:r>
              <a:rPr lang="en-US" sz="4000" dirty="0"/>
              <a:t>me in my throne, even as I also overcame, </a:t>
            </a:r>
            <a:endParaRPr lang="en-US" sz="4000" dirty="0" smtClean="0"/>
          </a:p>
          <a:p>
            <a:r>
              <a:rPr lang="en-US" sz="4000" dirty="0" smtClean="0"/>
              <a:t>and </a:t>
            </a:r>
            <a:r>
              <a:rPr lang="en-US" sz="4000" dirty="0"/>
              <a:t>am set down with my Father in his throne.</a:t>
            </a:r>
          </a:p>
          <a:p>
            <a:r>
              <a:rPr lang="en-US" sz="4000" baseline="30000" dirty="0"/>
              <a:t>22 </a:t>
            </a:r>
            <a:r>
              <a:rPr lang="en-US" sz="4000" dirty="0"/>
              <a:t>He that hath an ear, </a:t>
            </a:r>
            <a:r>
              <a:rPr lang="en-US" sz="4000" b="1" i="1" u="sng" dirty="0">
                <a:solidFill>
                  <a:srgbClr val="00B050"/>
                </a:solidFill>
              </a:rPr>
              <a:t>let him hear </a:t>
            </a:r>
            <a:r>
              <a:rPr lang="en-US" sz="4000" dirty="0"/>
              <a:t>what </a:t>
            </a:r>
            <a:endParaRPr lang="en-US" sz="4000" dirty="0" smtClean="0"/>
          </a:p>
          <a:p>
            <a:r>
              <a:rPr lang="en-US" sz="4000" dirty="0" smtClean="0"/>
              <a:t>the </a:t>
            </a:r>
            <a:r>
              <a:rPr lang="en-US" sz="4000" dirty="0"/>
              <a:t>Spirit </a:t>
            </a:r>
            <a:r>
              <a:rPr lang="en-US" sz="4000" dirty="0" err="1"/>
              <a:t>saith</a:t>
            </a:r>
            <a:r>
              <a:rPr lang="en-US" sz="4000" dirty="0"/>
              <a:t> unto the churches.</a:t>
            </a:r>
          </a:p>
          <a:p>
            <a:endParaRPr lang="en-US" dirty="0"/>
          </a:p>
        </p:txBody>
      </p:sp>
    </p:spTree>
    <p:extLst>
      <p:ext uri="{BB962C8B-B14F-4D97-AF65-F5344CB8AC3E}">
        <p14:creationId xmlns:p14="http://schemas.microsoft.com/office/powerpoint/2010/main" val="3290286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i="1" u="sng" dirty="0" smtClean="0">
                <a:solidFill>
                  <a:srgbClr val="00B050"/>
                </a:solidFill>
              </a:rPr>
              <a:t>Lack of zeal  Titus 2:11-14</a:t>
            </a:r>
            <a:endParaRPr lang="en-US" b="1" i="1" u="sng" dirty="0">
              <a:solidFill>
                <a:srgbClr val="00B050"/>
              </a:solidFill>
            </a:endParaRPr>
          </a:p>
        </p:txBody>
      </p:sp>
      <p:sp>
        <p:nvSpPr>
          <p:cNvPr id="3" name="Content Placeholder 2"/>
          <p:cNvSpPr>
            <a:spLocks noGrp="1"/>
          </p:cNvSpPr>
          <p:nvPr>
            <p:ph idx="1"/>
          </p:nvPr>
        </p:nvSpPr>
        <p:spPr>
          <a:xfrm>
            <a:off x="175098" y="1134960"/>
            <a:ext cx="11032787" cy="5723039"/>
          </a:xfrm>
        </p:spPr>
        <p:txBody>
          <a:bodyPr>
            <a:normAutofit lnSpcReduction="10000"/>
          </a:bodyPr>
          <a:lstStyle/>
          <a:p>
            <a:r>
              <a:rPr lang="en-US" sz="3500" baseline="30000" dirty="0" smtClean="0"/>
              <a:t>11</a:t>
            </a:r>
            <a:r>
              <a:rPr lang="en-US" sz="3500" baseline="30000" dirty="0"/>
              <a:t> </a:t>
            </a:r>
            <a:r>
              <a:rPr lang="en-US" sz="3500" dirty="0"/>
              <a:t>For the grace of God that </a:t>
            </a:r>
            <a:r>
              <a:rPr lang="en-US" sz="3500" dirty="0" err="1"/>
              <a:t>bringeth</a:t>
            </a:r>
            <a:r>
              <a:rPr lang="en-US" sz="3500" dirty="0"/>
              <a:t> salvation hath appeared to all men,</a:t>
            </a:r>
          </a:p>
          <a:p>
            <a:r>
              <a:rPr lang="en-US" sz="3500" baseline="30000" dirty="0"/>
              <a:t>12 </a:t>
            </a:r>
            <a:r>
              <a:rPr lang="en-US" sz="3500" dirty="0"/>
              <a:t>Teaching us that, denying ungodliness and worldly lusts, we should live soberly, righteously, and godly, in this present world;</a:t>
            </a:r>
          </a:p>
          <a:p>
            <a:r>
              <a:rPr lang="en-US" sz="3500" baseline="30000" dirty="0"/>
              <a:t>13 </a:t>
            </a:r>
            <a:r>
              <a:rPr lang="en-US" sz="3500" dirty="0"/>
              <a:t>Looking for that blessed hope, and the glorious appearing of the great God and our </a:t>
            </a:r>
            <a:r>
              <a:rPr lang="en-US" sz="3500" dirty="0" err="1"/>
              <a:t>Saviour</a:t>
            </a:r>
            <a:r>
              <a:rPr lang="en-US" sz="3500" dirty="0"/>
              <a:t> Jesus Christ;</a:t>
            </a:r>
          </a:p>
          <a:p>
            <a:r>
              <a:rPr lang="en-US" sz="3500" baseline="30000" dirty="0"/>
              <a:t>14 </a:t>
            </a:r>
            <a:r>
              <a:rPr lang="en-US" sz="3500" dirty="0"/>
              <a:t>Who gave himself for us, that he might redeem us from all iniquity, and purify unto himself a peculiar people, </a:t>
            </a:r>
            <a:r>
              <a:rPr lang="en-US" sz="3500" b="1" i="1" u="sng" dirty="0">
                <a:solidFill>
                  <a:srgbClr val="00B050"/>
                </a:solidFill>
              </a:rPr>
              <a:t>zealous</a:t>
            </a:r>
            <a:r>
              <a:rPr lang="en-US" sz="3500" dirty="0"/>
              <a:t> of good works.</a:t>
            </a:r>
          </a:p>
          <a:p>
            <a:r>
              <a:rPr lang="en-US" dirty="0" smtClean="0"/>
              <a:t> </a:t>
            </a:r>
            <a:endParaRPr lang="en-US" dirty="0"/>
          </a:p>
        </p:txBody>
      </p:sp>
    </p:spTree>
    <p:extLst>
      <p:ext uri="{BB962C8B-B14F-4D97-AF65-F5344CB8AC3E}">
        <p14:creationId xmlns:p14="http://schemas.microsoft.com/office/powerpoint/2010/main" val="756331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00B050"/>
                </a:solidFill>
              </a:rPr>
              <a:t>Are you selfish?   </a:t>
            </a:r>
            <a:endParaRPr lang="en-US" sz="5400" b="1" u="sng"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b="1" dirty="0"/>
              <a:t>Luke </a:t>
            </a:r>
            <a:r>
              <a:rPr lang="en-US" b="1" dirty="0" smtClean="0"/>
              <a:t>12:13-21</a:t>
            </a:r>
            <a:endParaRPr lang="en-US" b="1" dirty="0"/>
          </a:p>
          <a:p>
            <a:r>
              <a:rPr lang="en-US" sz="3600" baseline="30000" dirty="0"/>
              <a:t>13 </a:t>
            </a:r>
            <a:r>
              <a:rPr lang="en-US" sz="3600" dirty="0"/>
              <a:t>And one of the company said unto him, Master, speak to my brother, that he divide the inheritance with me.</a:t>
            </a:r>
          </a:p>
          <a:p>
            <a:r>
              <a:rPr lang="en-US" sz="3600" baseline="30000" dirty="0"/>
              <a:t>14 </a:t>
            </a:r>
            <a:r>
              <a:rPr lang="en-US" sz="3600" dirty="0"/>
              <a:t>And he said unto him, Man, who made me a judge or a divider over you?</a:t>
            </a:r>
          </a:p>
          <a:p>
            <a:r>
              <a:rPr lang="en-US" sz="3600" baseline="30000" dirty="0"/>
              <a:t>15 </a:t>
            </a:r>
            <a:r>
              <a:rPr lang="en-US" sz="3600" dirty="0"/>
              <a:t>And he said unto them, Take heed, and beware of covetousness: for a man's life </a:t>
            </a:r>
            <a:r>
              <a:rPr lang="en-US" sz="3600" dirty="0" err="1"/>
              <a:t>consisteth</a:t>
            </a:r>
            <a:r>
              <a:rPr lang="en-US" sz="3600" dirty="0"/>
              <a:t> not in the abundance of the things which he </a:t>
            </a:r>
            <a:r>
              <a:rPr lang="en-US" sz="3600" dirty="0" err="1"/>
              <a:t>possesseth</a:t>
            </a:r>
            <a:r>
              <a:rPr lang="en-US" sz="3600" dirty="0"/>
              <a:t>.</a:t>
            </a:r>
          </a:p>
          <a:p>
            <a:endParaRPr lang="en-US" dirty="0"/>
          </a:p>
        </p:txBody>
      </p:sp>
    </p:spTree>
    <p:extLst>
      <p:ext uri="{BB962C8B-B14F-4D97-AF65-F5344CB8AC3E}">
        <p14:creationId xmlns:p14="http://schemas.microsoft.com/office/powerpoint/2010/main" val="1060414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2" y="301557"/>
            <a:ext cx="12075268" cy="6468894"/>
          </a:xfrm>
        </p:spPr>
        <p:txBody>
          <a:bodyPr>
            <a:normAutofit lnSpcReduction="10000"/>
          </a:bodyPr>
          <a:lstStyle/>
          <a:p>
            <a:r>
              <a:rPr lang="en-US" sz="4400" baseline="30000" dirty="0" smtClean="0"/>
              <a:t> Heb. 5:12</a:t>
            </a:r>
            <a:r>
              <a:rPr lang="en-US" sz="4400" baseline="30000" dirty="0"/>
              <a:t> </a:t>
            </a:r>
            <a:r>
              <a:rPr lang="en-US" sz="4400" dirty="0"/>
              <a:t>For when for the time ye ought to be teachers, ye have need that one teach you again which be the first principles of the oracles of God; and are become such as have need of milk, and not of strong meat.</a:t>
            </a:r>
          </a:p>
          <a:p>
            <a:r>
              <a:rPr lang="en-US" sz="4400" baseline="30000" dirty="0"/>
              <a:t>13 </a:t>
            </a:r>
            <a:r>
              <a:rPr lang="en-US" sz="4400" dirty="0"/>
              <a:t>For every one that </a:t>
            </a:r>
            <a:r>
              <a:rPr lang="en-US" sz="4400" dirty="0" err="1"/>
              <a:t>useth</a:t>
            </a:r>
            <a:r>
              <a:rPr lang="en-US" sz="4400" dirty="0"/>
              <a:t> milk is </a:t>
            </a:r>
            <a:r>
              <a:rPr lang="en-US" sz="4400" dirty="0" err="1"/>
              <a:t>unskilful</a:t>
            </a:r>
            <a:r>
              <a:rPr lang="en-US" sz="4400" dirty="0"/>
              <a:t> in the word of righteousness: for he is a babe.</a:t>
            </a:r>
          </a:p>
          <a:p>
            <a:r>
              <a:rPr lang="en-US" sz="4400" baseline="30000" dirty="0"/>
              <a:t>14 </a:t>
            </a:r>
            <a:r>
              <a:rPr lang="en-US" sz="4400" dirty="0"/>
              <a:t>But strong meat </a:t>
            </a:r>
            <a:r>
              <a:rPr lang="en-US" sz="4400" dirty="0" err="1"/>
              <a:t>belongeth</a:t>
            </a:r>
            <a:r>
              <a:rPr lang="en-US" sz="4400" dirty="0"/>
              <a:t> to them that are of full age, even those who by reason of use have their senses exercised to discern both good and evil.</a:t>
            </a:r>
          </a:p>
          <a:p>
            <a:endParaRPr lang="en-US" dirty="0"/>
          </a:p>
        </p:txBody>
      </p:sp>
    </p:spTree>
    <p:extLst>
      <p:ext uri="{BB962C8B-B14F-4D97-AF65-F5344CB8AC3E}">
        <p14:creationId xmlns:p14="http://schemas.microsoft.com/office/powerpoint/2010/main" val="137814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23284"/>
            <a:ext cx="12054192" cy="6734716"/>
          </a:xfrm>
        </p:spPr>
        <p:txBody>
          <a:bodyPr/>
          <a:lstStyle/>
          <a:p>
            <a:r>
              <a:rPr lang="en-US" sz="4000" baseline="30000" dirty="0"/>
              <a:t>16 </a:t>
            </a:r>
            <a:r>
              <a:rPr lang="en-US" sz="4000" dirty="0"/>
              <a:t>And he </a:t>
            </a:r>
            <a:r>
              <a:rPr lang="en-US" sz="4000" dirty="0" err="1"/>
              <a:t>spake</a:t>
            </a:r>
            <a:r>
              <a:rPr lang="en-US" sz="4000" dirty="0"/>
              <a:t> a parable unto them, saying, The ground of a certain rich man brought forth plentifully:</a:t>
            </a:r>
          </a:p>
          <a:p>
            <a:r>
              <a:rPr lang="en-US" sz="4000" baseline="30000" dirty="0"/>
              <a:t>17 </a:t>
            </a:r>
            <a:r>
              <a:rPr lang="en-US" sz="4000" dirty="0"/>
              <a:t>And he thought within himself, saying, What shall I do, because I have no room where to bestow my fruits?</a:t>
            </a:r>
          </a:p>
          <a:p>
            <a:r>
              <a:rPr lang="en-US" sz="4000" baseline="30000" dirty="0"/>
              <a:t>18 </a:t>
            </a:r>
            <a:r>
              <a:rPr lang="en-US" sz="4000" dirty="0"/>
              <a:t>And he said, This will I do: I will pull down my barns, and build greater; and there will I bestow all my fruits and my goods.</a:t>
            </a:r>
          </a:p>
          <a:p>
            <a:r>
              <a:rPr lang="en-US" sz="4000" baseline="30000" dirty="0"/>
              <a:t>19 </a:t>
            </a:r>
            <a:r>
              <a:rPr lang="en-US" sz="4000" dirty="0"/>
              <a:t>And I will say to my soul, Soul, thou hast much goods laid up for many years; </a:t>
            </a:r>
            <a:r>
              <a:rPr lang="en-US" sz="4000" b="1" u="sng" dirty="0">
                <a:solidFill>
                  <a:schemeClr val="accent1">
                    <a:lumMod val="75000"/>
                  </a:schemeClr>
                </a:solidFill>
              </a:rPr>
              <a:t>take thine ease</a:t>
            </a:r>
            <a:r>
              <a:rPr lang="en-US" sz="4000" dirty="0"/>
              <a:t>, eat, drink, and be merry.</a:t>
            </a:r>
          </a:p>
          <a:p>
            <a:endParaRPr lang="en-US" dirty="0"/>
          </a:p>
        </p:txBody>
      </p:sp>
    </p:spTree>
    <p:extLst>
      <p:ext uri="{BB962C8B-B14F-4D97-AF65-F5344CB8AC3E}">
        <p14:creationId xmlns:p14="http://schemas.microsoft.com/office/powerpoint/2010/main" val="2750672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116732"/>
            <a:ext cx="11994204" cy="6595353"/>
          </a:xfrm>
        </p:spPr>
        <p:txBody>
          <a:bodyPr/>
          <a:lstStyle/>
          <a:p>
            <a:r>
              <a:rPr lang="en-US" sz="4000" baseline="30000" dirty="0"/>
              <a:t>20 </a:t>
            </a:r>
            <a:r>
              <a:rPr lang="en-US" sz="4000" dirty="0"/>
              <a:t>But God said unto him, Thou fool, </a:t>
            </a:r>
            <a:endParaRPr lang="en-US" sz="4000" dirty="0" smtClean="0"/>
          </a:p>
          <a:p>
            <a:r>
              <a:rPr lang="en-US" sz="4000" dirty="0" smtClean="0"/>
              <a:t>this </a:t>
            </a:r>
            <a:r>
              <a:rPr lang="en-US" sz="4000" dirty="0"/>
              <a:t>night thy soul shall be </a:t>
            </a:r>
            <a:r>
              <a:rPr lang="en-US" sz="4000" dirty="0" smtClean="0"/>
              <a:t>required</a:t>
            </a:r>
          </a:p>
          <a:p>
            <a:r>
              <a:rPr lang="en-US" sz="4000" dirty="0" smtClean="0"/>
              <a:t> </a:t>
            </a:r>
            <a:r>
              <a:rPr lang="en-US" sz="4000" dirty="0"/>
              <a:t>of thee: then whose shall those things </a:t>
            </a:r>
            <a:endParaRPr lang="en-US" sz="4000" dirty="0" smtClean="0"/>
          </a:p>
          <a:p>
            <a:r>
              <a:rPr lang="en-US" sz="4000" dirty="0" smtClean="0"/>
              <a:t>be</a:t>
            </a:r>
            <a:r>
              <a:rPr lang="en-US" sz="4000" dirty="0"/>
              <a:t>, which thou hast provided?</a:t>
            </a:r>
          </a:p>
          <a:p>
            <a:r>
              <a:rPr lang="en-US" sz="4000" baseline="30000" dirty="0"/>
              <a:t>21 </a:t>
            </a:r>
            <a:r>
              <a:rPr lang="en-US" sz="4000" dirty="0"/>
              <a:t>So is he that </a:t>
            </a:r>
            <a:r>
              <a:rPr lang="en-US" sz="4000" dirty="0" err="1"/>
              <a:t>layeth</a:t>
            </a:r>
            <a:r>
              <a:rPr lang="en-US" sz="4000" dirty="0"/>
              <a:t> up treasure </a:t>
            </a:r>
            <a:endParaRPr lang="en-US" sz="4000" dirty="0" smtClean="0"/>
          </a:p>
          <a:p>
            <a:r>
              <a:rPr lang="en-US" sz="4000" dirty="0" smtClean="0"/>
              <a:t>for </a:t>
            </a:r>
            <a:r>
              <a:rPr lang="en-US" sz="4000" b="1" u="sng" dirty="0">
                <a:solidFill>
                  <a:srgbClr val="00B050"/>
                </a:solidFill>
              </a:rPr>
              <a:t>himself</a:t>
            </a:r>
            <a:r>
              <a:rPr lang="en-US" sz="4000" dirty="0"/>
              <a:t>, and is not rich toward God.</a:t>
            </a:r>
          </a:p>
          <a:p>
            <a:endParaRPr lang="en-US" dirty="0"/>
          </a:p>
        </p:txBody>
      </p:sp>
    </p:spTree>
    <p:extLst>
      <p:ext uri="{BB962C8B-B14F-4D97-AF65-F5344CB8AC3E}">
        <p14:creationId xmlns:p14="http://schemas.microsoft.com/office/powerpoint/2010/main" val="32231741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4" y="155643"/>
            <a:ext cx="11246796" cy="6021320"/>
          </a:xfrm>
        </p:spPr>
        <p:txBody>
          <a:bodyPr>
            <a:noAutofit/>
          </a:bodyPr>
          <a:lstStyle/>
          <a:p>
            <a:r>
              <a:rPr lang="en-US" sz="3600" b="1" i="1" u="sng" dirty="0" smtClean="0">
                <a:solidFill>
                  <a:schemeClr val="accent1">
                    <a:lumMod val="75000"/>
                  </a:schemeClr>
                </a:solidFill>
              </a:rPr>
              <a:t>Selfishness …</a:t>
            </a:r>
          </a:p>
          <a:p>
            <a:r>
              <a:rPr lang="en-US" sz="3600" dirty="0" smtClean="0"/>
              <a:t>Matt. 16:24  If any man will come after me, let him</a:t>
            </a:r>
          </a:p>
          <a:p>
            <a:r>
              <a:rPr lang="en-US" sz="3600" dirty="0" smtClean="0"/>
              <a:t>Deny himself, take up </a:t>
            </a:r>
            <a:r>
              <a:rPr lang="en-US" sz="3600" dirty="0" smtClean="0"/>
              <a:t>HIS</a:t>
            </a:r>
            <a:r>
              <a:rPr lang="en-US" sz="3600" dirty="0" smtClean="0"/>
              <a:t> </a:t>
            </a:r>
            <a:r>
              <a:rPr lang="en-US" sz="3600" dirty="0" smtClean="0"/>
              <a:t>cross, and follow me.</a:t>
            </a:r>
          </a:p>
          <a:p>
            <a:endParaRPr lang="en-US" sz="3600" dirty="0"/>
          </a:p>
          <a:p>
            <a:r>
              <a:rPr lang="en-US" sz="3600" dirty="0" smtClean="0"/>
              <a:t>Gal. 6:2  Bear ye one another’s burdens, and so fulfill</a:t>
            </a:r>
          </a:p>
          <a:p>
            <a:r>
              <a:rPr lang="en-US" sz="3600" dirty="0" smtClean="0"/>
              <a:t>The law of Christ.</a:t>
            </a:r>
          </a:p>
          <a:p>
            <a:endParaRPr lang="en-US" sz="3600" dirty="0"/>
          </a:p>
          <a:p>
            <a:r>
              <a:rPr lang="en-US" sz="3600" dirty="0" smtClean="0"/>
              <a:t>Heb. 11:24-26  Moses, a man who was not selfish.</a:t>
            </a:r>
          </a:p>
          <a:p>
            <a:r>
              <a:rPr lang="en-US" sz="3600" dirty="0" smtClean="0"/>
              <a:t>.  By faith , Moses</a:t>
            </a:r>
            <a:endParaRPr lang="en-US" sz="3600" dirty="0"/>
          </a:p>
        </p:txBody>
      </p:sp>
    </p:spTree>
    <p:extLst>
      <p:ext uri="{BB962C8B-B14F-4D97-AF65-F5344CB8AC3E}">
        <p14:creationId xmlns:p14="http://schemas.microsoft.com/office/powerpoint/2010/main" val="7028359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rgbClr val="00B050"/>
                </a:solidFill>
              </a:rPr>
              <a:t>Are you jealous?    </a:t>
            </a:r>
            <a:endParaRPr lang="en-US" sz="6600" b="1" u="sng" dirty="0">
              <a:solidFill>
                <a:srgbClr val="00B050"/>
              </a:solidFill>
            </a:endParaRPr>
          </a:p>
        </p:txBody>
      </p:sp>
      <p:sp>
        <p:nvSpPr>
          <p:cNvPr id="3" name="Content Placeholder 2"/>
          <p:cNvSpPr>
            <a:spLocks noGrp="1"/>
          </p:cNvSpPr>
          <p:nvPr>
            <p:ph idx="1"/>
          </p:nvPr>
        </p:nvSpPr>
        <p:spPr/>
        <p:txBody>
          <a:bodyPr/>
          <a:lstStyle/>
          <a:p>
            <a:r>
              <a:rPr lang="en-US" sz="4000" dirty="0">
                <a:hlinkClick r:id="rId2"/>
              </a:rPr>
              <a:t>Proverbs 6:34</a:t>
            </a:r>
            <a:endParaRPr lang="en-US" sz="4000" dirty="0"/>
          </a:p>
          <a:p>
            <a:r>
              <a:rPr lang="en-US" sz="4000" dirty="0"/>
              <a:t>For </a:t>
            </a:r>
            <a:r>
              <a:rPr lang="en-US" sz="4000" b="1" dirty="0"/>
              <a:t>jealousy</a:t>
            </a:r>
            <a:r>
              <a:rPr lang="en-US" sz="4000" dirty="0"/>
              <a:t> </a:t>
            </a:r>
            <a:r>
              <a:rPr lang="en-US" sz="4000" b="1" dirty="0"/>
              <a:t>is</a:t>
            </a:r>
            <a:r>
              <a:rPr lang="en-US" sz="4000" dirty="0"/>
              <a:t> the rage of a man: </a:t>
            </a:r>
            <a:r>
              <a:rPr lang="en-US" sz="4000" dirty="0" smtClean="0"/>
              <a:t>therefore</a:t>
            </a:r>
          </a:p>
          <a:p>
            <a:r>
              <a:rPr lang="en-US" sz="4000" dirty="0" smtClean="0"/>
              <a:t> </a:t>
            </a:r>
            <a:r>
              <a:rPr lang="en-US" sz="4000" dirty="0"/>
              <a:t>he will not spare in the day of vengeance</a:t>
            </a:r>
            <a:r>
              <a:rPr lang="en-US" sz="4000" dirty="0" smtClean="0"/>
              <a:t>.</a:t>
            </a:r>
          </a:p>
          <a:p>
            <a:endParaRPr lang="en-US" sz="4000" dirty="0"/>
          </a:p>
          <a:p>
            <a:r>
              <a:rPr lang="en-US" sz="4000" u="sng" dirty="0" smtClean="0">
                <a:solidFill>
                  <a:srgbClr val="7030A0"/>
                </a:solidFill>
              </a:rPr>
              <a:t>CAIN WAS JEALOUS!!!</a:t>
            </a:r>
            <a:endParaRPr lang="en-US" sz="4000" u="sng" dirty="0">
              <a:solidFill>
                <a:srgbClr val="7030A0"/>
              </a:solidFill>
            </a:endParaRPr>
          </a:p>
          <a:p>
            <a:endParaRPr lang="en-US" dirty="0"/>
          </a:p>
        </p:txBody>
      </p:sp>
    </p:spTree>
    <p:extLst>
      <p:ext uri="{BB962C8B-B14F-4D97-AF65-F5344CB8AC3E}">
        <p14:creationId xmlns:p14="http://schemas.microsoft.com/office/powerpoint/2010/main" val="34982409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First child born to Adam and Eve</a:t>
            </a:r>
            <a:endParaRPr lang="en-US" b="1"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sz="4000" b="1" dirty="0" smtClean="0"/>
              <a:t>Gen.4:1-2 </a:t>
            </a:r>
            <a:endParaRPr lang="en-US" sz="4000" b="1" dirty="0"/>
          </a:p>
          <a:p>
            <a:r>
              <a:rPr lang="en-US" sz="4000" b="1" dirty="0"/>
              <a:t>4 And Adam knew Eve his wife; and she conceived, and bare </a:t>
            </a:r>
            <a:r>
              <a:rPr lang="en-US" sz="4000" b="1" dirty="0">
                <a:solidFill>
                  <a:srgbClr val="7030A0"/>
                </a:solidFill>
              </a:rPr>
              <a:t>Cain</a:t>
            </a:r>
            <a:r>
              <a:rPr lang="en-US" sz="4000" b="1" dirty="0"/>
              <a:t>, and said, I have gotten a man from the </a:t>
            </a:r>
            <a:r>
              <a:rPr lang="en-US" sz="4000" b="1" cap="small" dirty="0"/>
              <a:t>Lord</a:t>
            </a:r>
            <a:r>
              <a:rPr lang="en-US" sz="4000" b="1" dirty="0"/>
              <a:t>.</a:t>
            </a:r>
          </a:p>
          <a:p>
            <a:r>
              <a:rPr lang="en-US" sz="4000" b="1" baseline="30000" dirty="0"/>
              <a:t>2 </a:t>
            </a:r>
            <a:r>
              <a:rPr lang="en-US" sz="4000" b="1" dirty="0"/>
              <a:t>And she again bare his brother </a:t>
            </a:r>
            <a:r>
              <a:rPr lang="en-US" sz="4000" b="1" dirty="0">
                <a:solidFill>
                  <a:srgbClr val="7030A0"/>
                </a:solidFill>
              </a:rPr>
              <a:t>Abel</a:t>
            </a:r>
            <a:r>
              <a:rPr lang="en-US" sz="4000" b="1" dirty="0"/>
              <a:t>. And Abel was a keeper of sheep, but Cain was a tiller of the ground.</a:t>
            </a:r>
          </a:p>
          <a:p>
            <a:r>
              <a:rPr lang="en-US" dirty="0" smtClean="0"/>
              <a:t>  </a:t>
            </a:r>
            <a:endParaRPr lang="en-US" dirty="0"/>
          </a:p>
        </p:txBody>
      </p:sp>
    </p:spTree>
    <p:extLst>
      <p:ext uri="{BB962C8B-B14F-4D97-AF65-F5344CB8AC3E}">
        <p14:creationId xmlns:p14="http://schemas.microsoft.com/office/powerpoint/2010/main" val="22074405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Gen.4:</a:t>
            </a:r>
            <a:endParaRPr lang="en-US" b="1"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sz="3600" b="1" baseline="30000" dirty="0"/>
              <a:t> </a:t>
            </a:r>
            <a:r>
              <a:rPr lang="en-US" sz="3600" b="1" dirty="0"/>
              <a:t>And in process of time it came to pass, that Cain brought of the fruit of the ground an offering unto the </a:t>
            </a:r>
            <a:r>
              <a:rPr lang="en-US" sz="3600" b="1" cap="small" dirty="0"/>
              <a:t>Lord</a:t>
            </a:r>
            <a:r>
              <a:rPr lang="en-US" sz="3600" b="1" dirty="0"/>
              <a:t>.</a:t>
            </a:r>
          </a:p>
          <a:p>
            <a:r>
              <a:rPr lang="en-US" sz="3600" b="1" baseline="30000" dirty="0"/>
              <a:t>4 </a:t>
            </a:r>
            <a:r>
              <a:rPr lang="en-US" sz="3600" b="1" dirty="0"/>
              <a:t>And Abel, he also brought of the firstlings of his flock and of the fat thereof. And the </a:t>
            </a:r>
            <a:r>
              <a:rPr lang="en-US" sz="3600" b="1" cap="small" dirty="0"/>
              <a:t>Lord</a:t>
            </a:r>
            <a:r>
              <a:rPr lang="en-US" sz="3600" b="1" dirty="0"/>
              <a:t> had respect unto Abel and to his offering:</a:t>
            </a:r>
          </a:p>
          <a:p>
            <a:r>
              <a:rPr lang="en-US" sz="3600" b="1" baseline="30000" dirty="0"/>
              <a:t>5 </a:t>
            </a:r>
            <a:r>
              <a:rPr lang="en-US" sz="3600" b="1" dirty="0"/>
              <a:t>But unto Cain and to his offering he had not respect. </a:t>
            </a:r>
            <a:r>
              <a:rPr lang="en-US" sz="3600" b="1" i="1" u="sng" dirty="0">
                <a:solidFill>
                  <a:srgbClr val="00B050"/>
                </a:solidFill>
              </a:rPr>
              <a:t>And Cain was very wroth, and his countenance fell.</a:t>
            </a:r>
          </a:p>
          <a:p>
            <a:endParaRPr lang="en-US" dirty="0"/>
          </a:p>
        </p:txBody>
      </p:sp>
    </p:spTree>
    <p:extLst>
      <p:ext uri="{BB962C8B-B14F-4D97-AF65-F5344CB8AC3E}">
        <p14:creationId xmlns:p14="http://schemas.microsoft.com/office/powerpoint/2010/main" val="2360665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Gen. 4:  </a:t>
            </a:r>
            <a:endParaRPr lang="en-US" b="1" dirty="0">
              <a:solidFill>
                <a:srgbClr val="00B050"/>
              </a:solidFill>
            </a:endParaRPr>
          </a:p>
        </p:txBody>
      </p:sp>
      <p:sp>
        <p:nvSpPr>
          <p:cNvPr id="3" name="Content Placeholder 2"/>
          <p:cNvSpPr>
            <a:spLocks noGrp="1"/>
          </p:cNvSpPr>
          <p:nvPr>
            <p:ph idx="1"/>
          </p:nvPr>
        </p:nvSpPr>
        <p:spPr/>
        <p:txBody>
          <a:bodyPr/>
          <a:lstStyle/>
          <a:p>
            <a:r>
              <a:rPr lang="en-US" sz="4400" baseline="30000" dirty="0"/>
              <a:t>6 </a:t>
            </a:r>
            <a:r>
              <a:rPr lang="en-US" sz="4400" dirty="0"/>
              <a:t>And the </a:t>
            </a:r>
            <a:r>
              <a:rPr lang="en-US" sz="4400" cap="small" dirty="0"/>
              <a:t>Lord</a:t>
            </a:r>
            <a:r>
              <a:rPr lang="en-US" sz="4400" dirty="0"/>
              <a:t> said unto Cain, Why art thou wroth? and why is thy countenance fallen?</a:t>
            </a:r>
          </a:p>
          <a:p>
            <a:r>
              <a:rPr lang="en-US" sz="4400" baseline="30000" dirty="0"/>
              <a:t>7 </a:t>
            </a:r>
            <a:r>
              <a:rPr lang="en-US" sz="4400" dirty="0"/>
              <a:t>If thou </a:t>
            </a:r>
            <a:r>
              <a:rPr lang="en-US" sz="4400" dirty="0" err="1"/>
              <a:t>doest</a:t>
            </a:r>
            <a:r>
              <a:rPr lang="en-US" sz="4400" dirty="0"/>
              <a:t> well, shalt thou not be accepted? and </a:t>
            </a:r>
            <a:r>
              <a:rPr lang="en-US" sz="4400" b="1" u="sng" dirty="0">
                <a:solidFill>
                  <a:srgbClr val="7030A0"/>
                </a:solidFill>
              </a:rPr>
              <a:t>if thou </a:t>
            </a:r>
            <a:r>
              <a:rPr lang="en-US" sz="4400" b="1" u="sng" dirty="0" err="1">
                <a:solidFill>
                  <a:srgbClr val="7030A0"/>
                </a:solidFill>
              </a:rPr>
              <a:t>doest</a:t>
            </a:r>
            <a:r>
              <a:rPr lang="en-US" sz="4400" b="1" u="sng" dirty="0">
                <a:solidFill>
                  <a:srgbClr val="7030A0"/>
                </a:solidFill>
              </a:rPr>
              <a:t> not well, sin </a:t>
            </a:r>
            <a:r>
              <a:rPr lang="en-US" sz="4400" b="1" u="sng" dirty="0" err="1">
                <a:solidFill>
                  <a:srgbClr val="7030A0"/>
                </a:solidFill>
              </a:rPr>
              <a:t>lieth</a:t>
            </a:r>
            <a:r>
              <a:rPr lang="en-US" sz="4400" b="1" u="sng" dirty="0">
                <a:solidFill>
                  <a:srgbClr val="7030A0"/>
                </a:solidFill>
              </a:rPr>
              <a:t> at the door. </a:t>
            </a:r>
            <a:r>
              <a:rPr lang="en-US" sz="4400" dirty="0"/>
              <a:t>And unto thee shall be his desire, and thou shalt rule over him.</a:t>
            </a:r>
          </a:p>
          <a:p>
            <a:endParaRPr lang="en-US" dirty="0"/>
          </a:p>
        </p:txBody>
      </p:sp>
    </p:spTree>
    <p:extLst>
      <p:ext uri="{BB962C8B-B14F-4D97-AF65-F5344CB8AC3E}">
        <p14:creationId xmlns:p14="http://schemas.microsoft.com/office/powerpoint/2010/main" val="2963626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00B050"/>
                </a:solidFill>
              </a:rPr>
              <a:t>Gen.4:     First man child born became a</a:t>
            </a:r>
            <a:br>
              <a:rPr lang="en-US" b="1" i="1" u="sng" dirty="0" smtClean="0">
                <a:solidFill>
                  <a:srgbClr val="00B050"/>
                </a:solidFill>
              </a:rPr>
            </a:br>
            <a:r>
              <a:rPr lang="en-US" b="1" i="1" u="sng" dirty="0">
                <a:solidFill>
                  <a:srgbClr val="00B050"/>
                </a:solidFill>
              </a:rPr>
              <a:t> </a:t>
            </a:r>
            <a:r>
              <a:rPr lang="en-US" b="1" i="1" u="sng" dirty="0" smtClean="0">
                <a:solidFill>
                  <a:srgbClr val="00B050"/>
                </a:solidFill>
              </a:rPr>
              <a:t>                murderer!  Killed his own brother!</a:t>
            </a:r>
            <a:endParaRPr lang="en-US" b="1" i="1" u="sng"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sz="4000" b="1" baseline="30000" dirty="0"/>
              <a:t>8 </a:t>
            </a:r>
            <a:r>
              <a:rPr lang="en-US" sz="4000" b="1" dirty="0"/>
              <a:t>And Cain talked with Abel his brother: </a:t>
            </a:r>
            <a:endParaRPr lang="en-US" sz="4000" b="1" dirty="0" smtClean="0"/>
          </a:p>
          <a:p>
            <a:r>
              <a:rPr lang="en-US" sz="4000" b="1" dirty="0" smtClean="0"/>
              <a:t>and </a:t>
            </a:r>
            <a:r>
              <a:rPr lang="en-US" sz="4000" b="1" dirty="0"/>
              <a:t>it came to pass, when they were in the field</a:t>
            </a:r>
            <a:r>
              <a:rPr lang="en-US" sz="4000" b="1" dirty="0" smtClean="0"/>
              <a:t>,</a:t>
            </a:r>
          </a:p>
          <a:p>
            <a:r>
              <a:rPr lang="en-US" sz="4000" b="1" dirty="0" smtClean="0"/>
              <a:t> </a:t>
            </a:r>
            <a:r>
              <a:rPr lang="en-US" sz="4000" b="1" dirty="0"/>
              <a:t>that Cain rose up against Abel his brother, </a:t>
            </a:r>
            <a:endParaRPr lang="en-US" sz="4000" b="1" dirty="0" smtClean="0"/>
          </a:p>
          <a:p>
            <a:r>
              <a:rPr lang="en-US" sz="4000" b="1" u="sng" dirty="0" smtClean="0">
                <a:solidFill>
                  <a:srgbClr val="00B050"/>
                </a:solidFill>
              </a:rPr>
              <a:t>and </a:t>
            </a:r>
            <a:r>
              <a:rPr lang="en-US" sz="4000" b="1" u="sng" dirty="0">
                <a:solidFill>
                  <a:srgbClr val="00B050"/>
                </a:solidFill>
              </a:rPr>
              <a:t>slew him</a:t>
            </a:r>
            <a:r>
              <a:rPr lang="en-US" sz="4000" b="1" u="sng" dirty="0" smtClean="0">
                <a:solidFill>
                  <a:srgbClr val="00B050"/>
                </a:solidFill>
              </a:rPr>
              <a:t>.  </a:t>
            </a:r>
          </a:p>
          <a:p>
            <a:endParaRPr lang="en-US" sz="4000" b="1" u="sng" dirty="0">
              <a:solidFill>
                <a:srgbClr val="00B050"/>
              </a:solidFill>
            </a:endParaRPr>
          </a:p>
          <a:p>
            <a:r>
              <a:rPr lang="en-US" sz="4000" b="1" u="sng" dirty="0" smtClean="0">
                <a:solidFill>
                  <a:srgbClr val="00B050"/>
                </a:solidFill>
              </a:rPr>
              <a:t>Why?</a:t>
            </a:r>
            <a:endParaRPr lang="en-US" sz="4000" b="1" u="sng" dirty="0">
              <a:solidFill>
                <a:srgbClr val="00B050"/>
              </a:solidFill>
            </a:endParaRPr>
          </a:p>
        </p:txBody>
      </p:sp>
    </p:spTree>
    <p:extLst>
      <p:ext uri="{BB962C8B-B14F-4D97-AF65-F5344CB8AC3E}">
        <p14:creationId xmlns:p14="http://schemas.microsoft.com/office/powerpoint/2010/main" val="4507617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1558"/>
            <a:ext cx="12112558" cy="6673174"/>
          </a:xfrm>
        </p:spPr>
        <p:txBody>
          <a:bodyPr>
            <a:normAutofit lnSpcReduction="10000"/>
          </a:bodyPr>
          <a:lstStyle/>
          <a:p>
            <a:r>
              <a:rPr lang="en-US" dirty="0" smtClean="0"/>
              <a:t>  V. 9-12  God speaks:</a:t>
            </a:r>
          </a:p>
          <a:p>
            <a:r>
              <a:rPr lang="en-US" sz="4000" baseline="30000" dirty="0"/>
              <a:t>9 </a:t>
            </a:r>
            <a:r>
              <a:rPr lang="en-US" sz="4000" dirty="0"/>
              <a:t>And the </a:t>
            </a:r>
            <a:r>
              <a:rPr lang="en-US" sz="4000" cap="small" dirty="0"/>
              <a:t>Lord</a:t>
            </a:r>
            <a:r>
              <a:rPr lang="en-US" sz="4000" dirty="0"/>
              <a:t> said unto Cain, Where is Abel thy brother? And he said, I know not: Am I my brother's keeper?</a:t>
            </a:r>
          </a:p>
          <a:p>
            <a:r>
              <a:rPr lang="en-US" sz="4000" baseline="30000" dirty="0"/>
              <a:t>10 </a:t>
            </a:r>
            <a:r>
              <a:rPr lang="en-US" sz="4000" dirty="0"/>
              <a:t>And he said, What hast thou done? the voice of thy brother's blood </a:t>
            </a:r>
            <a:r>
              <a:rPr lang="en-US" sz="4000" dirty="0" err="1"/>
              <a:t>crieth</a:t>
            </a:r>
            <a:r>
              <a:rPr lang="en-US" sz="4000" dirty="0"/>
              <a:t> unto me from the ground.</a:t>
            </a:r>
          </a:p>
          <a:p>
            <a:r>
              <a:rPr lang="en-US" sz="4000" baseline="30000" dirty="0"/>
              <a:t>11 </a:t>
            </a:r>
            <a:r>
              <a:rPr lang="en-US" sz="4000" dirty="0"/>
              <a:t>And now art thou cursed from the earth, which hath opened her mouth to receive thy brother's blood from thy hand;</a:t>
            </a:r>
          </a:p>
          <a:p>
            <a:r>
              <a:rPr lang="en-US" sz="4000" baseline="30000" dirty="0"/>
              <a:t>12 </a:t>
            </a:r>
            <a:r>
              <a:rPr lang="en-US" sz="4000" dirty="0"/>
              <a:t>When thou </a:t>
            </a:r>
            <a:r>
              <a:rPr lang="en-US" sz="4000" dirty="0" err="1"/>
              <a:t>tillest</a:t>
            </a:r>
            <a:r>
              <a:rPr lang="en-US" sz="4000" dirty="0"/>
              <a:t> the ground, it shall not henceforth yield unto thee her strength; a fugitive and a vagabond shalt thou be in the earth.</a:t>
            </a:r>
          </a:p>
          <a:p>
            <a:endParaRPr lang="en-US" dirty="0"/>
          </a:p>
        </p:txBody>
      </p:sp>
    </p:spTree>
    <p:extLst>
      <p:ext uri="{BB962C8B-B14F-4D97-AF65-F5344CB8AC3E}">
        <p14:creationId xmlns:p14="http://schemas.microsoft.com/office/powerpoint/2010/main" val="29706030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u="sng" dirty="0" smtClean="0">
                <a:solidFill>
                  <a:srgbClr val="00B050"/>
                </a:solidFill>
              </a:rPr>
              <a:t>Jealousy is cruel…</a:t>
            </a:r>
            <a:endParaRPr lang="en-US" sz="4800" b="1" i="1" u="sng" dirty="0">
              <a:solidFill>
                <a:srgbClr val="00B050"/>
              </a:solidFill>
            </a:endParaRPr>
          </a:p>
        </p:txBody>
      </p:sp>
      <p:sp>
        <p:nvSpPr>
          <p:cNvPr id="3" name="Content Placeholder 2"/>
          <p:cNvSpPr>
            <a:spLocks noGrp="1"/>
          </p:cNvSpPr>
          <p:nvPr>
            <p:ph idx="1"/>
          </p:nvPr>
        </p:nvSpPr>
        <p:spPr/>
        <p:txBody>
          <a:bodyPr/>
          <a:lstStyle/>
          <a:p>
            <a:r>
              <a:rPr lang="en-US" sz="6000" dirty="0">
                <a:hlinkClick r:id="rId2"/>
              </a:rPr>
              <a:t>Proverbs 6:34</a:t>
            </a:r>
            <a:endParaRPr lang="en-US" sz="6000" dirty="0"/>
          </a:p>
          <a:p>
            <a:r>
              <a:rPr lang="en-US" sz="6000" dirty="0"/>
              <a:t>For </a:t>
            </a:r>
            <a:r>
              <a:rPr lang="en-US" sz="6000" b="1" dirty="0"/>
              <a:t>jealous</a:t>
            </a:r>
            <a:r>
              <a:rPr lang="en-US" sz="6000" dirty="0"/>
              <a:t>y is the rage of a man: therefore he will not spare in the day of vengeance</a:t>
            </a:r>
            <a:r>
              <a:rPr lang="en-US" sz="6000" dirty="0" smtClean="0"/>
              <a:t>. </a:t>
            </a:r>
          </a:p>
          <a:p>
            <a:endParaRPr lang="en-US" dirty="0"/>
          </a:p>
          <a:p>
            <a:endParaRPr lang="en-US" dirty="0"/>
          </a:p>
        </p:txBody>
      </p:sp>
    </p:spTree>
    <p:extLst>
      <p:ext uri="{BB962C8B-B14F-4D97-AF65-F5344CB8AC3E}">
        <p14:creationId xmlns:p14="http://schemas.microsoft.com/office/powerpoint/2010/main" val="1105426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0"/>
            <a:ext cx="12025008" cy="6724987"/>
          </a:xfrm>
        </p:spPr>
        <p:txBody>
          <a:bodyPr>
            <a:normAutofit/>
          </a:bodyPr>
          <a:lstStyle/>
          <a:p>
            <a:r>
              <a:rPr lang="en-US" sz="4000" b="1" u="sng" dirty="0" smtClean="0"/>
              <a:t>Therefore .. </a:t>
            </a:r>
            <a:r>
              <a:rPr lang="en-US" sz="4000" dirty="0" smtClean="0"/>
              <a:t>Heb. 6:1-3  Leaving the principles </a:t>
            </a:r>
          </a:p>
          <a:p>
            <a:r>
              <a:rPr lang="en-US" sz="4000" dirty="0" smtClean="0"/>
              <a:t>Of the doctrine of Christ,</a:t>
            </a:r>
            <a:r>
              <a:rPr lang="en-US" sz="4000" b="1" u="sng" dirty="0" smtClean="0">
                <a:solidFill>
                  <a:srgbClr val="FF0000"/>
                </a:solidFill>
              </a:rPr>
              <a:t> let us go on unto </a:t>
            </a:r>
          </a:p>
          <a:p>
            <a:r>
              <a:rPr lang="en-US" sz="4000" b="1" u="sng" dirty="0" smtClean="0">
                <a:solidFill>
                  <a:srgbClr val="FF0000"/>
                </a:solidFill>
              </a:rPr>
              <a:t>Perfection (maturity) .. </a:t>
            </a:r>
            <a:endParaRPr lang="en-US" sz="4000" b="1" u="sng" dirty="0" smtClean="0">
              <a:solidFill>
                <a:srgbClr val="FF0000"/>
              </a:solidFill>
            </a:endParaRPr>
          </a:p>
          <a:p>
            <a:r>
              <a:rPr lang="en-US" sz="4000" dirty="0"/>
              <a:t> </a:t>
            </a:r>
            <a:r>
              <a:rPr lang="en-US" sz="4000" dirty="0" smtClean="0"/>
              <a:t>   ..’not laying again the foundation of </a:t>
            </a:r>
          </a:p>
          <a:p>
            <a:r>
              <a:rPr lang="en-US" sz="4000" dirty="0"/>
              <a:t> </a:t>
            </a:r>
            <a:r>
              <a:rPr lang="en-US" sz="4000" dirty="0" smtClean="0"/>
              <a:t>      repentance from dead works and of faith</a:t>
            </a:r>
          </a:p>
          <a:p>
            <a:r>
              <a:rPr lang="en-US" sz="4000" dirty="0"/>
              <a:t> </a:t>
            </a:r>
            <a:r>
              <a:rPr lang="en-US" sz="4000" dirty="0" smtClean="0"/>
              <a:t>      toward God, </a:t>
            </a:r>
          </a:p>
          <a:p>
            <a:r>
              <a:rPr lang="en-US" sz="4000" dirty="0"/>
              <a:t> </a:t>
            </a:r>
            <a:r>
              <a:rPr lang="en-US" sz="4000" dirty="0" smtClean="0"/>
              <a:t>      of the doctrine of baptisms, and</a:t>
            </a:r>
          </a:p>
          <a:p>
            <a:r>
              <a:rPr lang="en-US" sz="4000" dirty="0"/>
              <a:t> </a:t>
            </a:r>
            <a:r>
              <a:rPr lang="en-US" sz="4000" dirty="0" smtClean="0"/>
              <a:t>      the laying on of hands,</a:t>
            </a:r>
          </a:p>
          <a:p>
            <a:r>
              <a:rPr lang="en-US" sz="4000" dirty="0"/>
              <a:t> </a:t>
            </a:r>
            <a:r>
              <a:rPr lang="en-US" sz="4000" dirty="0" smtClean="0"/>
              <a:t>      and of resurrection of the dead</a:t>
            </a:r>
          </a:p>
          <a:p>
            <a:r>
              <a:rPr lang="en-US" sz="4000" dirty="0"/>
              <a:t> </a:t>
            </a:r>
            <a:r>
              <a:rPr lang="en-US" sz="4000" dirty="0" smtClean="0"/>
              <a:t>      and of eternal judgment..</a:t>
            </a:r>
            <a:endParaRPr lang="en-US" sz="4000" dirty="0"/>
          </a:p>
        </p:txBody>
      </p:sp>
    </p:spTree>
    <p:extLst>
      <p:ext uri="{BB962C8B-B14F-4D97-AF65-F5344CB8AC3E}">
        <p14:creationId xmlns:p14="http://schemas.microsoft.com/office/powerpoint/2010/main" val="16134197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t>Falling Away…</a:t>
            </a:r>
            <a:endParaRPr lang="en-US" sz="7200" b="1" dirty="0"/>
          </a:p>
        </p:txBody>
      </p:sp>
      <p:sp>
        <p:nvSpPr>
          <p:cNvPr id="3" name="Content Placeholder 2"/>
          <p:cNvSpPr>
            <a:spLocks noGrp="1"/>
          </p:cNvSpPr>
          <p:nvPr>
            <p:ph idx="1"/>
          </p:nvPr>
        </p:nvSpPr>
        <p:spPr/>
        <p:txBody>
          <a:bodyPr>
            <a:normAutofit lnSpcReduction="10000"/>
          </a:bodyPr>
          <a:lstStyle/>
          <a:p>
            <a:r>
              <a:rPr lang="en-US" dirty="0" smtClean="0"/>
              <a:t>    </a:t>
            </a:r>
            <a:r>
              <a:rPr lang="en-US" sz="6000" b="1" dirty="0" smtClean="0"/>
              <a:t>The Prodigal Son.    Luke </a:t>
            </a:r>
            <a:r>
              <a:rPr lang="en-US" sz="6000" b="1" dirty="0" smtClean="0"/>
              <a:t>  15:11-32</a:t>
            </a:r>
            <a:endParaRPr lang="en-US" sz="6000" b="1" dirty="0" smtClean="0"/>
          </a:p>
          <a:p>
            <a:r>
              <a:rPr lang="en-US" sz="6000" b="1" dirty="0"/>
              <a:t> </a:t>
            </a:r>
            <a:r>
              <a:rPr lang="en-US" sz="6000" b="1" dirty="0" smtClean="0"/>
              <a:t>      He was lost so long as he turned his</a:t>
            </a:r>
          </a:p>
          <a:p>
            <a:r>
              <a:rPr lang="en-US" sz="6000" b="1" dirty="0"/>
              <a:t> </a:t>
            </a:r>
            <a:r>
              <a:rPr lang="en-US" sz="6000" b="1" dirty="0" smtClean="0"/>
              <a:t>        back on his father.  </a:t>
            </a:r>
            <a:endParaRPr lang="en-US" sz="6000" b="1" dirty="0"/>
          </a:p>
        </p:txBody>
      </p:sp>
    </p:spTree>
    <p:extLst>
      <p:ext uri="{BB962C8B-B14F-4D97-AF65-F5344CB8AC3E}">
        <p14:creationId xmlns:p14="http://schemas.microsoft.com/office/powerpoint/2010/main" val="2978087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Religious -  but lost!</a:t>
            </a:r>
            <a:endParaRPr lang="en-US" sz="6600" b="1" dirty="0"/>
          </a:p>
        </p:txBody>
      </p:sp>
      <p:sp>
        <p:nvSpPr>
          <p:cNvPr id="3" name="Content Placeholder 2"/>
          <p:cNvSpPr>
            <a:spLocks noGrp="1"/>
          </p:cNvSpPr>
          <p:nvPr>
            <p:ph idx="1"/>
          </p:nvPr>
        </p:nvSpPr>
        <p:spPr/>
        <p:txBody>
          <a:bodyPr>
            <a:normAutofit/>
          </a:bodyPr>
          <a:lstStyle/>
          <a:p>
            <a:r>
              <a:rPr lang="en-US" sz="8800" b="1" dirty="0" smtClean="0"/>
              <a:t>The </a:t>
            </a:r>
            <a:r>
              <a:rPr lang="en-US" sz="8800" b="1" dirty="0" smtClean="0"/>
              <a:t>Pharisees  </a:t>
            </a:r>
          </a:p>
          <a:p>
            <a:r>
              <a:rPr lang="en-US" sz="8800" b="1" dirty="0"/>
              <a:t> </a:t>
            </a:r>
            <a:r>
              <a:rPr lang="en-US" sz="8800" b="1" dirty="0" smtClean="0"/>
              <a:t>  </a:t>
            </a:r>
            <a:endParaRPr lang="en-US" sz="8800" b="1" dirty="0"/>
          </a:p>
        </p:txBody>
      </p:sp>
    </p:spTree>
    <p:extLst>
      <p:ext uri="{BB962C8B-B14F-4D97-AF65-F5344CB8AC3E}">
        <p14:creationId xmlns:p14="http://schemas.microsoft.com/office/powerpoint/2010/main" val="39064352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2285" cy="6858000"/>
          </a:xfrm>
        </p:spPr>
        <p:txBody>
          <a:bodyPr>
            <a:normAutofit fontScale="85000" lnSpcReduction="20000"/>
          </a:bodyPr>
          <a:lstStyle/>
          <a:p>
            <a:r>
              <a:rPr lang="en-US" sz="4200" dirty="0" smtClean="0"/>
              <a:t>A person </a:t>
            </a:r>
            <a:r>
              <a:rPr lang="en-US" sz="4200" dirty="0" smtClean="0">
                <a:effectLst/>
              </a:rPr>
              <a:t> </a:t>
            </a:r>
            <a:r>
              <a:rPr lang="en-US" sz="4200" dirty="0" smtClean="0">
                <a:effectLst/>
              </a:rPr>
              <a:t>can even do many religious things and still not be saved. The perfect example of this are the Pharisees</a:t>
            </a:r>
            <a:r>
              <a:rPr lang="en-US" sz="4200" dirty="0" smtClean="0">
                <a:effectLst/>
              </a:rPr>
              <a:t>,</a:t>
            </a:r>
          </a:p>
          <a:p>
            <a:endParaRPr lang="en-US" sz="4200" dirty="0" smtClean="0">
              <a:effectLst/>
            </a:endParaRPr>
          </a:p>
          <a:p>
            <a:r>
              <a:rPr lang="en-US" sz="4200" dirty="0" smtClean="0">
                <a:effectLst/>
              </a:rPr>
              <a:t>    who evangelized (</a:t>
            </a:r>
            <a:r>
              <a:rPr lang="en-US" sz="4200" dirty="0" smtClean="0">
                <a:effectLst/>
                <a:hlinkClick r:id="rId2"/>
              </a:rPr>
              <a:t>Matthew 23:15</a:t>
            </a:r>
            <a:r>
              <a:rPr lang="en-US" sz="4200" dirty="0" smtClean="0">
                <a:effectLst/>
              </a:rPr>
              <a:t>),</a:t>
            </a:r>
            <a:r>
              <a:rPr lang="en-US" sz="4200" dirty="0"/>
              <a:t> </a:t>
            </a:r>
            <a:r>
              <a:rPr lang="en-US" sz="4200" baseline="30000" dirty="0" smtClean="0"/>
              <a:t>15</a:t>
            </a:r>
            <a:r>
              <a:rPr lang="en-US" sz="4200" baseline="30000" dirty="0"/>
              <a:t> </a:t>
            </a:r>
            <a:r>
              <a:rPr lang="en-US" sz="4200" dirty="0"/>
              <a:t>Woe unto you, scribes and Pharisees, hypocrites! for ye compass sea and land to make one proselyte, and when he is made, ye make him twofold more the child of hell than yourselves.</a:t>
            </a:r>
          </a:p>
          <a:p>
            <a:pPr marL="0" indent="0">
              <a:buNone/>
            </a:pPr>
            <a:endParaRPr lang="en-US" sz="4200" dirty="0" smtClean="0">
              <a:effectLst/>
            </a:endParaRPr>
          </a:p>
          <a:p>
            <a:r>
              <a:rPr lang="en-US" sz="4200" dirty="0" smtClean="0">
                <a:effectLst/>
              </a:rPr>
              <a:t>    </a:t>
            </a:r>
            <a:r>
              <a:rPr lang="en-US" sz="4200" dirty="0" smtClean="0">
                <a:effectLst/>
              </a:rPr>
              <a:t>who prayed </a:t>
            </a:r>
            <a:r>
              <a:rPr lang="en-US" sz="4200" dirty="0" smtClean="0">
                <a:effectLst/>
              </a:rPr>
              <a:t>impressively (</a:t>
            </a:r>
            <a:r>
              <a:rPr lang="en-US" sz="4200" dirty="0" smtClean="0">
                <a:effectLst/>
                <a:hlinkClick r:id="rId3"/>
              </a:rPr>
              <a:t>Matthew 23:14</a:t>
            </a:r>
            <a:r>
              <a:rPr lang="en-US" sz="4200" dirty="0" smtClean="0">
                <a:effectLst/>
              </a:rPr>
              <a:t>),</a:t>
            </a:r>
            <a:r>
              <a:rPr lang="en-US" sz="4200" baseline="30000" dirty="0"/>
              <a:t> 14 </a:t>
            </a:r>
            <a:r>
              <a:rPr lang="en-US" sz="4200" dirty="0"/>
              <a:t>Woe unto you, scribes and Pharisees, hypocrites! for ye devour widows' houses, and for a </a:t>
            </a:r>
            <a:r>
              <a:rPr lang="en-US" sz="4200" dirty="0" err="1"/>
              <a:t>pretence</a:t>
            </a:r>
            <a:r>
              <a:rPr lang="en-US" sz="4200" dirty="0"/>
              <a:t> make long prayer: therefore ye shall receive the greater damnation</a:t>
            </a:r>
            <a:endParaRPr lang="en-US" sz="4200" dirty="0" smtClean="0">
              <a:effectLst/>
            </a:endParaRPr>
          </a:p>
          <a:p>
            <a:endParaRPr lang="en-US" sz="4000" dirty="0" smtClean="0">
              <a:effectLst/>
            </a:endParaRPr>
          </a:p>
          <a:p>
            <a:endParaRPr lang="en-US" sz="4000" dirty="0" smtClean="0">
              <a:effectLst/>
            </a:endParaRPr>
          </a:p>
          <a:p>
            <a:r>
              <a:rPr lang="en-US" sz="4000" dirty="0" smtClean="0">
                <a:effectLst/>
              </a:rPr>
              <a:t>    </a:t>
            </a:r>
            <a:endParaRPr lang="en-US" sz="4000" dirty="0"/>
          </a:p>
        </p:txBody>
      </p:sp>
    </p:spTree>
    <p:extLst>
      <p:ext uri="{BB962C8B-B14F-4D97-AF65-F5344CB8AC3E}">
        <p14:creationId xmlns:p14="http://schemas.microsoft.com/office/powerpoint/2010/main" val="22417295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817" y="94102"/>
            <a:ext cx="11681298" cy="6588800"/>
          </a:xfrm>
        </p:spPr>
        <p:txBody>
          <a:bodyPr>
            <a:normAutofit/>
          </a:bodyPr>
          <a:lstStyle/>
          <a:p>
            <a:r>
              <a:rPr lang="en-US" sz="4000" u="sng" dirty="0"/>
              <a:t>who made religious commitments </a:t>
            </a:r>
            <a:r>
              <a:rPr lang="en-US" sz="4000" dirty="0"/>
              <a:t>(</a:t>
            </a:r>
            <a:r>
              <a:rPr lang="en-US" sz="4000" dirty="0">
                <a:hlinkClick r:id="rId2"/>
              </a:rPr>
              <a:t>Matthew 23:16</a:t>
            </a:r>
            <a:r>
              <a:rPr lang="en-US" sz="4000" dirty="0"/>
              <a:t>),</a:t>
            </a:r>
            <a:r>
              <a:rPr lang="en-US" sz="3600" baseline="30000" dirty="0"/>
              <a:t> 16 </a:t>
            </a:r>
            <a:r>
              <a:rPr lang="en-US" sz="3600" dirty="0"/>
              <a:t>Woe unto you, ye blind guides, which say, Whosoever shall swear by the temple, it is nothing; but whosoever shall swear by the gold of the temple, he is a debtor!</a:t>
            </a:r>
          </a:p>
          <a:p>
            <a:r>
              <a:rPr lang="en-US" sz="3600" baseline="30000" dirty="0"/>
              <a:t>17 </a:t>
            </a:r>
            <a:r>
              <a:rPr lang="en-US" sz="3600" dirty="0"/>
              <a:t>Ye fools and blind: for whether is greater, the gold, or the temple that </a:t>
            </a:r>
            <a:r>
              <a:rPr lang="en-US" sz="3600" dirty="0" err="1"/>
              <a:t>sanctifieth</a:t>
            </a:r>
            <a:r>
              <a:rPr lang="en-US" sz="3600" dirty="0"/>
              <a:t> the gold</a:t>
            </a:r>
            <a:r>
              <a:rPr lang="en-US" sz="3600" dirty="0" smtClean="0"/>
              <a:t>?</a:t>
            </a:r>
            <a:r>
              <a:rPr lang="en-US" sz="4000" dirty="0" smtClean="0"/>
              <a:t>    </a:t>
            </a:r>
          </a:p>
          <a:p>
            <a:endParaRPr lang="en-US" sz="3200" dirty="0"/>
          </a:p>
          <a:p>
            <a:r>
              <a:rPr lang="en-US" sz="3200" dirty="0" smtClean="0"/>
              <a:t>    </a:t>
            </a:r>
            <a:r>
              <a:rPr lang="en-US" sz="3200" b="1" u="sng" dirty="0"/>
              <a:t>who tithed rigorously </a:t>
            </a:r>
            <a:r>
              <a:rPr lang="en-US" sz="3200" dirty="0"/>
              <a:t>(</a:t>
            </a:r>
            <a:r>
              <a:rPr lang="en-US" sz="3200" dirty="0">
                <a:hlinkClick r:id="rId3"/>
              </a:rPr>
              <a:t>Matthew 23:23</a:t>
            </a:r>
            <a:r>
              <a:rPr lang="en-US" sz="3200" dirty="0"/>
              <a:t>), </a:t>
            </a:r>
            <a:r>
              <a:rPr lang="en-US" sz="3600" baseline="30000" dirty="0"/>
              <a:t>23 </a:t>
            </a:r>
            <a:r>
              <a:rPr lang="en-US" sz="3600" dirty="0"/>
              <a:t>Woe unto you, scribes and Pharisees, hypocrites! for ye pay tithe of mint and anise and </a:t>
            </a:r>
            <a:r>
              <a:rPr lang="en-US" sz="3600" dirty="0" err="1"/>
              <a:t>cummin</a:t>
            </a:r>
            <a:r>
              <a:rPr lang="en-US" sz="3600" dirty="0"/>
              <a:t>, and have omitted the weightier matters of the law, judgment, mercy, and faith: these ought ye to have done, and not to leave the other undone.</a:t>
            </a:r>
            <a:endParaRPr lang="en-US" sz="5400" dirty="0"/>
          </a:p>
          <a:p>
            <a:endParaRPr lang="en-US" dirty="0"/>
          </a:p>
        </p:txBody>
      </p:sp>
    </p:spTree>
    <p:extLst>
      <p:ext uri="{BB962C8B-B14F-4D97-AF65-F5344CB8AC3E}">
        <p14:creationId xmlns:p14="http://schemas.microsoft.com/office/powerpoint/2010/main" val="4151864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321012"/>
            <a:ext cx="11819106" cy="6536987"/>
          </a:xfrm>
        </p:spPr>
        <p:txBody>
          <a:bodyPr>
            <a:normAutofit lnSpcReduction="10000"/>
          </a:bodyPr>
          <a:lstStyle/>
          <a:p>
            <a:r>
              <a:rPr lang="en-US" sz="4400" u="sng" dirty="0"/>
              <a:t>honored religious traditions </a:t>
            </a:r>
            <a:r>
              <a:rPr lang="en-US" sz="4400" dirty="0"/>
              <a:t>(</a:t>
            </a:r>
            <a:r>
              <a:rPr lang="en-US" sz="4400" dirty="0">
                <a:hlinkClick r:id="rId2"/>
              </a:rPr>
              <a:t>Matthew 23:29-31</a:t>
            </a:r>
            <a:r>
              <a:rPr lang="en-US" sz="4400" dirty="0"/>
              <a:t>)</a:t>
            </a:r>
            <a:r>
              <a:rPr lang="en-US" baseline="30000" dirty="0"/>
              <a:t> </a:t>
            </a:r>
            <a:r>
              <a:rPr lang="en-US" sz="3600" baseline="30000" dirty="0"/>
              <a:t>29 </a:t>
            </a:r>
            <a:r>
              <a:rPr lang="en-US" sz="3600" dirty="0"/>
              <a:t>Woe unto you, scribes and Pharisees, hypocrites! because ye build the tombs of the prophets, and garnish the </a:t>
            </a:r>
            <a:r>
              <a:rPr lang="en-US" sz="3600" dirty="0" err="1"/>
              <a:t>sepulchres</a:t>
            </a:r>
            <a:r>
              <a:rPr lang="en-US" sz="3600" dirty="0"/>
              <a:t> of the righteous,</a:t>
            </a:r>
          </a:p>
          <a:p>
            <a:r>
              <a:rPr lang="en-US" sz="3600" baseline="30000" dirty="0"/>
              <a:t>30 </a:t>
            </a:r>
            <a:r>
              <a:rPr lang="en-US" sz="3600" dirty="0"/>
              <a:t>And say, If we had been in the days of our fathers, we would not have been partakers with them in the blood of the prophets.</a:t>
            </a:r>
          </a:p>
          <a:p>
            <a:r>
              <a:rPr lang="en-US" sz="3600" baseline="30000" dirty="0"/>
              <a:t>31 </a:t>
            </a:r>
            <a:r>
              <a:rPr lang="en-US" sz="3600" dirty="0"/>
              <a:t>Wherefore ye be witnesses unto yourselves, that ye are the children of them which killed the prophets</a:t>
            </a:r>
          </a:p>
          <a:p>
            <a:r>
              <a:rPr lang="en-US" sz="4400" dirty="0"/>
              <a:t> </a:t>
            </a:r>
            <a:endParaRPr lang="en-US" sz="4400" u="sng" dirty="0"/>
          </a:p>
          <a:p>
            <a:r>
              <a:rPr lang="en-US" sz="4400" u="sng" dirty="0"/>
              <a:t> </a:t>
            </a:r>
            <a:r>
              <a:rPr lang="en-US" sz="4400" u="sng" dirty="0" smtClean="0"/>
              <a:t>and </a:t>
            </a:r>
            <a:r>
              <a:rPr lang="en-US" sz="4400" u="sng" dirty="0"/>
              <a:t>who fasted </a:t>
            </a:r>
            <a:r>
              <a:rPr lang="en-US" sz="4400" dirty="0"/>
              <a:t>(</a:t>
            </a:r>
            <a:r>
              <a:rPr lang="en-US" sz="4400" dirty="0">
                <a:hlinkClick r:id="rId3"/>
              </a:rPr>
              <a:t>Luke 18:12</a:t>
            </a:r>
            <a:r>
              <a:rPr lang="en-US" sz="4400" dirty="0"/>
              <a:t>).</a:t>
            </a:r>
            <a:r>
              <a:rPr lang="en-US" sz="2400" b="1" dirty="0"/>
              <a:t> </a:t>
            </a:r>
            <a:r>
              <a:rPr lang="en-US" sz="4000" b="1" baseline="30000" dirty="0"/>
              <a:t>12 </a:t>
            </a:r>
            <a:r>
              <a:rPr lang="en-US" sz="4000" b="1" dirty="0"/>
              <a:t>I fast twice in the week, I give tithes of all that I possess.</a:t>
            </a:r>
          </a:p>
          <a:p>
            <a:endParaRPr lang="en-US" dirty="0"/>
          </a:p>
        </p:txBody>
      </p:sp>
    </p:spTree>
    <p:extLst>
      <p:ext uri="{BB962C8B-B14F-4D97-AF65-F5344CB8AC3E}">
        <p14:creationId xmlns:p14="http://schemas.microsoft.com/office/powerpoint/2010/main" val="39081444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103828"/>
            <a:ext cx="11916383" cy="6423431"/>
          </a:xfrm>
        </p:spPr>
        <p:txBody>
          <a:bodyPr>
            <a:normAutofit lnSpcReduction="10000"/>
          </a:bodyPr>
          <a:lstStyle/>
          <a:p>
            <a:r>
              <a:rPr lang="en-US" sz="4000" dirty="0" smtClean="0">
                <a:effectLst/>
              </a:rPr>
              <a:t>If they fall away: </a:t>
            </a:r>
            <a:endParaRPr lang="en-US" sz="4000" dirty="0" smtClean="0">
              <a:effectLst/>
            </a:endParaRPr>
          </a:p>
          <a:p>
            <a:endParaRPr lang="en-US" sz="4000" dirty="0"/>
          </a:p>
          <a:p>
            <a:r>
              <a:rPr lang="en-US" sz="4000" dirty="0" smtClean="0">
                <a:effectLst/>
              </a:rPr>
              <a:t>Remember </a:t>
            </a:r>
            <a:r>
              <a:rPr lang="en-US" sz="4000" dirty="0" smtClean="0">
                <a:effectLst/>
              </a:rPr>
              <a:t>there is a great difference between </a:t>
            </a:r>
            <a:r>
              <a:rPr lang="en-US" sz="4000" i="1" dirty="0" smtClean="0">
                <a:effectLst/>
              </a:rPr>
              <a:t>falling</a:t>
            </a:r>
            <a:r>
              <a:rPr lang="en-US" sz="4000" dirty="0" smtClean="0">
                <a:effectLst/>
              </a:rPr>
              <a:t> and falling away. </a:t>
            </a:r>
            <a:endParaRPr lang="en-US" sz="4000" dirty="0" smtClean="0">
              <a:effectLst/>
            </a:endParaRPr>
          </a:p>
          <a:p>
            <a:r>
              <a:rPr lang="en-US" sz="4000" dirty="0" smtClean="0">
                <a:effectLst/>
              </a:rPr>
              <a:t>Falling </a:t>
            </a:r>
            <a:r>
              <a:rPr lang="en-US" sz="4000" dirty="0" smtClean="0">
                <a:effectLst/>
              </a:rPr>
              <a:t>away isn’t just falling into some sin, it is actually departing from Jesus Himself</a:t>
            </a:r>
            <a:r>
              <a:rPr lang="en-US" sz="4000" dirty="0" smtClean="0">
                <a:effectLst/>
              </a:rPr>
              <a:t>.</a:t>
            </a:r>
          </a:p>
          <a:p>
            <a:r>
              <a:rPr lang="en-US" sz="4000" dirty="0" smtClean="0">
                <a:effectLst/>
              </a:rPr>
              <a:t> </a:t>
            </a:r>
            <a:r>
              <a:rPr lang="en-US" sz="4000" i="1" dirty="0" smtClean="0">
                <a:effectLst/>
              </a:rPr>
              <a:t>For a righteous man may fall seven times and rise again, but the wicked shall fall by calamity.</a:t>
            </a:r>
            <a:r>
              <a:rPr lang="en-US" sz="4000" dirty="0" smtClean="0">
                <a:effectLst/>
              </a:rPr>
              <a:t> (</a:t>
            </a:r>
            <a:r>
              <a:rPr lang="en-US" sz="4000" dirty="0" smtClean="0">
                <a:effectLst/>
                <a:hlinkClick r:id="rId2"/>
              </a:rPr>
              <a:t>Proverbs 24:16</a:t>
            </a:r>
            <a:r>
              <a:rPr lang="en-US" sz="4000" dirty="0" smtClean="0">
                <a:effectLst/>
              </a:rPr>
              <a:t>) </a:t>
            </a:r>
            <a:endParaRPr lang="en-US" sz="4000" dirty="0" smtClean="0">
              <a:effectLst/>
            </a:endParaRPr>
          </a:p>
          <a:p>
            <a:r>
              <a:rPr lang="en-US" sz="4000" dirty="0" smtClean="0">
                <a:effectLst/>
              </a:rPr>
              <a:t>The </a:t>
            </a:r>
            <a:r>
              <a:rPr lang="en-US" sz="4000" dirty="0" smtClean="0">
                <a:effectLst/>
              </a:rPr>
              <a:t>difference is between a Peter and a Judas. If you depart from Jesus, there is no hope!</a:t>
            </a:r>
            <a:endParaRPr lang="en-US" sz="4000" dirty="0"/>
          </a:p>
        </p:txBody>
      </p:sp>
    </p:spTree>
    <p:extLst>
      <p:ext uri="{BB962C8B-B14F-4D97-AF65-F5344CB8AC3E}">
        <p14:creationId xmlns:p14="http://schemas.microsoft.com/office/powerpoint/2010/main" val="27293800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085" y="337293"/>
            <a:ext cx="11846668" cy="6423430"/>
          </a:xfrm>
        </p:spPr>
        <p:txBody>
          <a:bodyPr>
            <a:normAutofit/>
          </a:bodyPr>
          <a:lstStyle/>
          <a:p>
            <a:r>
              <a:rPr lang="en-US" sz="5400" b="1" dirty="0" smtClean="0">
                <a:effectLst/>
              </a:rPr>
              <a:t>The idea is not that “if you fall away, you can’t come back to Jesus ever,” but that “if you turn your back on Jesus, don’t expect to find salvation anywhere </a:t>
            </a:r>
            <a:r>
              <a:rPr lang="en-US" sz="5400" b="1" dirty="0" smtClean="0">
                <a:effectLst/>
              </a:rPr>
              <a:t>else!!!!</a:t>
            </a:r>
          </a:p>
          <a:p>
            <a:endParaRPr lang="en-US" sz="5400" b="1" dirty="0"/>
          </a:p>
          <a:p>
            <a:r>
              <a:rPr lang="en-US" sz="5400" b="1" dirty="0" smtClean="0"/>
              <a:t>Acts  4:12</a:t>
            </a:r>
            <a:endParaRPr lang="en-US" sz="5400" b="1" dirty="0"/>
          </a:p>
        </p:txBody>
      </p:sp>
    </p:spTree>
    <p:extLst>
      <p:ext uri="{BB962C8B-B14F-4D97-AF65-F5344CB8AC3E}">
        <p14:creationId xmlns:p14="http://schemas.microsoft.com/office/powerpoint/2010/main" val="42651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Turning away from Jesus</a:t>
            </a:r>
            <a:endParaRPr lang="en-US" sz="6000" b="1" dirty="0"/>
          </a:p>
        </p:txBody>
      </p:sp>
      <p:sp>
        <p:nvSpPr>
          <p:cNvPr id="3" name="Content Placeholder 2"/>
          <p:cNvSpPr>
            <a:spLocks noGrp="1"/>
          </p:cNvSpPr>
          <p:nvPr>
            <p:ph idx="1"/>
          </p:nvPr>
        </p:nvSpPr>
        <p:spPr/>
        <p:txBody>
          <a:bodyPr>
            <a:normAutofit/>
          </a:bodyPr>
          <a:lstStyle/>
          <a:p>
            <a:r>
              <a:rPr lang="en-US" sz="4400" b="1" dirty="0" smtClean="0"/>
              <a:t>What does your action proclaim?</a:t>
            </a:r>
          </a:p>
          <a:p>
            <a:endParaRPr lang="en-US" sz="4400" b="1" dirty="0"/>
          </a:p>
          <a:p>
            <a:r>
              <a:rPr lang="en-US" sz="4400" b="1" dirty="0" smtClean="0"/>
              <a:t>You have ‘crucified afresh’ the Son of God</a:t>
            </a:r>
          </a:p>
          <a:p>
            <a:endParaRPr lang="en-US" sz="4400" b="1" dirty="0"/>
          </a:p>
          <a:p>
            <a:r>
              <a:rPr lang="en-US" sz="4400" b="1" dirty="0" smtClean="0"/>
              <a:t>You have  ‘put him to </a:t>
            </a:r>
            <a:r>
              <a:rPr lang="en-US" sz="4400" b="1" dirty="0" smtClean="0"/>
              <a:t>an open </a:t>
            </a:r>
            <a:r>
              <a:rPr lang="en-US" sz="4400" b="1" dirty="0" smtClean="0"/>
              <a:t>shame’</a:t>
            </a:r>
            <a:endParaRPr lang="en-US" sz="4400" b="1" dirty="0"/>
          </a:p>
        </p:txBody>
      </p:sp>
    </p:spTree>
    <p:extLst>
      <p:ext uri="{BB962C8B-B14F-4D97-AF65-F5344CB8AC3E}">
        <p14:creationId xmlns:p14="http://schemas.microsoft.com/office/powerpoint/2010/main" val="33347650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808" y="152468"/>
            <a:ext cx="11914762" cy="6637438"/>
          </a:xfrm>
        </p:spPr>
        <p:txBody>
          <a:bodyPr>
            <a:normAutofit fontScale="92500" lnSpcReduction="10000"/>
          </a:bodyPr>
          <a:lstStyle/>
          <a:p>
            <a:r>
              <a:rPr lang="en-US" sz="6600" b="1" dirty="0" smtClean="0">
                <a:solidFill>
                  <a:srgbClr val="7030A0"/>
                </a:solidFill>
              </a:rPr>
              <a:t>Why</a:t>
            </a:r>
          </a:p>
          <a:p>
            <a:r>
              <a:rPr lang="en-US" sz="6600" b="1" dirty="0">
                <a:solidFill>
                  <a:srgbClr val="7030A0"/>
                </a:solidFill>
              </a:rPr>
              <a:t> </a:t>
            </a:r>
            <a:r>
              <a:rPr lang="en-US" sz="6600" b="1" dirty="0" smtClean="0">
                <a:solidFill>
                  <a:srgbClr val="7030A0"/>
                </a:solidFill>
              </a:rPr>
              <a:t>      Do</a:t>
            </a:r>
          </a:p>
          <a:p>
            <a:r>
              <a:rPr lang="en-US" sz="6600" b="1" dirty="0">
                <a:solidFill>
                  <a:srgbClr val="7030A0"/>
                </a:solidFill>
              </a:rPr>
              <a:t> </a:t>
            </a:r>
            <a:r>
              <a:rPr lang="en-US" sz="6600" b="1" dirty="0" smtClean="0">
                <a:solidFill>
                  <a:srgbClr val="7030A0"/>
                </a:solidFill>
              </a:rPr>
              <a:t>          Some</a:t>
            </a:r>
          </a:p>
          <a:p>
            <a:r>
              <a:rPr lang="en-US" sz="6600" b="1" dirty="0">
                <a:solidFill>
                  <a:srgbClr val="7030A0"/>
                </a:solidFill>
              </a:rPr>
              <a:t> </a:t>
            </a:r>
            <a:r>
              <a:rPr lang="en-US" sz="6600" b="1" dirty="0" smtClean="0">
                <a:solidFill>
                  <a:srgbClr val="7030A0"/>
                </a:solidFill>
              </a:rPr>
              <a:t>              Christians</a:t>
            </a:r>
          </a:p>
          <a:p>
            <a:r>
              <a:rPr lang="en-US" sz="6600" b="1" dirty="0">
                <a:solidFill>
                  <a:srgbClr val="7030A0"/>
                </a:solidFill>
              </a:rPr>
              <a:t> </a:t>
            </a:r>
            <a:r>
              <a:rPr lang="en-US" sz="6600" b="1" dirty="0" smtClean="0">
                <a:solidFill>
                  <a:srgbClr val="7030A0"/>
                </a:solidFill>
              </a:rPr>
              <a:t>                   Fall Away?</a:t>
            </a:r>
          </a:p>
          <a:p>
            <a:endParaRPr lang="en-US" sz="5400" b="1" dirty="0" smtClean="0">
              <a:solidFill>
                <a:srgbClr val="7030A0"/>
              </a:solidFill>
            </a:endParaRPr>
          </a:p>
          <a:p>
            <a:r>
              <a:rPr lang="en-US" sz="5400" b="1" dirty="0">
                <a:solidFill>
                  <a:srgbClr val="7030A0"/>
                </a:solidFill>
              </a:rPr>
              <a:t> </a:t>
            </a:r>
            <a:r>
              <a:rPr lang="en-US" sz="5400" b="1" dirty="0" smtClean="0">
                <a:solidFill>
                  <a:srgbClr val="7030A0"/>
                </a:solidFill>
              </a:rPr>
              <a:t>                              Heb. 6:1-6</a:t>
            </a:r>
          </a:p>
          <a:p>
            <a:r>
              <a:rPr lang="en-US" dirty="0"/>
              <a:t> </a:t>
            </a:r>
            <a:r>
              <a:rPr lang="en-US" dirty="0" smtClean="0"/>
              <a:t>                     </a:t>
            </a:r>
            <a:endParaRPr lang="en-US" dirty="0"/>
          </a:p>
        </p:txBody>
      </p:sp>
    </p:spTree>
    <p:extLst>
      <p:ext uri="{BB962C8B-B14F-4D97-AF65-F5344CB8AC3E}">
        <p14:creationId xmlns:p14="http://schemas.microsoft.com/office/powerpoint/2010/main" val="2817065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7200" dirty="0" smtClean="0"/>
              <a:t>V.3  And this will we do, if God permit.</a:t>
            </a:r>
            <a:endParaRPr lang="en-US" sz="7200" dirty="0"/>
          </a:p>
        </p:txBody>
      </p:sp>
    </p:spTree>
    <p:extLst>
      <p:ext uri="{BB962C8B-B14F-4D97-AF65-F5344CB8AC3E}">
        <p14:creationId xmlns:p14="http://schemas.microsoft.com/office/powerpoint/2010/main" val="114777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223736"/>
            <a:ext cx="11945566" cy="6634264"/>
          </a:xfrm>
        </p:spPr>
        <p:txBody>
          <a:bodyPr/>
          <a:lstStyle/>
          <a:p>
            <a:r>
              <a:rPr lang="en-US" sz="4000" dirty="0" smtClean="0"/>
              <a:t>Vs.4-6  </a:t>
            </a:r>
            <a:r>
              <a:rPr lang="en-US" sz="4000" baseline="30000" dirty="0"/>
              <a:t>4 </a:t>
            </a:r>
            <a:r>
              <a:rPr lang="en-US" sz="4000" dirty="0"/>
              <a:t>For it is impossible for those who were once </a:t>
            </a:r>
            <a:endParaRPr lang="en-US" sz="4000" dirty="0" smtClean="0"/>
          </a:p>
          <a:p>
            <a:r>
              <a:rPr lang="en-US" sz="4000" dirty="0" smtClean="0"/>
              <a:t>enlightened</a:t>
            </a:r>
            <a:r>
              <a:rPr lang="en-US" sz="4000" dirty="0"/>
              <a:t>, and have tasted of the heavenly gift</a:t>
            </a:r>
            <a:r>
              <a:rPr lang="en-US" sz="4000" dirty="0" smtClean="0"/>
              <a:t>,</a:t>
            </a:r>
          </a:p>
          <a:p>
            <a:r>
              <a:rPr lang="en-US" sz="4000" dirty="0" smtClean="0"/>
              <a:t> </a:t>
            </a:r>
            <a:r>
              <a:rPr lang="en-US" sz="4000" dirty="0"/>
              <a:t>and were made partakers of the Holy Ghost,</a:t>
            </a:r>
          </a:p>
          <a:p>
            <a:r>
              <a:rPr lang="en-US" sz="4000" baseline="30000" dirty="0"/>
              <a:t>5 </a:t>
            </a:r>
            <a:r>
              <a:rPr lang="en-US" sz="4000" dirty="0"/>
              <a:t>And have tasted the good word of God, </a:t>
            </a:r>
            <a:endParaRPr lang="en-US" sz="4000" dirty="0" smtClean="0"/>
          </a:p>
          <a:p>
            <a:r>
              <a:rPr lang="en-US" sz="4000" dirty="0" smtClean="0"/>
              <a:t>and </a:t>
            </a:r>
            <a:r>
              <a:rPr lang="en-US" sz="4000" dirty="0"/>
              <a:t>the powers of the world to come,</a:t>
            </a:r>
          </a:p>
          <a:p>
            <a:r>
              <a:rPr lang="en-US" sz="4400" b="1" u="sng" baseline="30000" dirty="0"/>
              <a:t>6 </a:t>
            </a:r>
            <a:r>
              <a:rPr lang="en-US" sz="4400" b="1" u="sng" dirty="0"/>
              <a:t>If they shall fall away, </a:t>
            </a:r>
            <a:r>
              <a:rPr lang="en-US" sz="4000" dirty="0"/>
              <a:t>to renew them again </a:t>
            </a:r>
            <a:endParaRPr lang="en-US" sz="4000" dirty="0" smtClean="0"/>
          </a:p>
          <a:p>
            <a:r>
              <a:rPr lang="en-US" sz="4000" dirty="0" smtClean="0"/>
              <a:t>unto </a:t>
            </a:r>
            <a:r>
              <a:rPr lang="en-US" sz="4000" dirty="0"/>
              <a:t>repentance; </a:t>
            </a:r>
            <a:r>
              <a:rPr lang="en-US" sz="4000" b="1" u="sng" dirty="0" smtClean="0"/>
              <a:t>(Why?)  </a:t>
            </a:r>
            <a:r>
              <a:rPr lang="en-US" sz="4000" dirty="0" smtClean="0"/>
              <a:t>seeing </a:t>
            </a:r>
            <a:r>
              <a:rPr lang="en-US" sz="4000" dirty="0"/>
              <a:t>they crucify to themselves  </a:t>
            </a:r>
            <a:r>
              <a:rPr lang="en-US" sz="4000" dirty="0" smtClean="0"/>
              <a:t>the </a:t>
            </a:r>
            <a:r>
              <a:rPr lang="en-US" sz="4000" dirty="0"/>
              <a:t>Son of God afresh, </a:t>
            </a:r>
            <a:endParaRPr lang="en-US" sz="4000" dirty="0" smtClean="0"/>
          </a:p>
          <a:p>
            <a:r>
              <a:rPr lang="en-US" sz="4000" dirty="0" smtClean="0"/>
              <a:t>and </a:t>
            </a:r>
            <a:r>
              <a:rPr lang="en-US" sz="4000" dirty="0"/>
              <a:t>put him to an open shame</a:t>
            </a:r>
          </a:p>
          <a:p>
            <a:endParaRPr lang="en-US" dirty="0"/>
          </a:p>
        </p:txBody>
      </p:sp>
    </p:spTree>
    <p:extLst>
      <p:ext uri="{BB962C8B-B14F-4D97-AF65-F5344CB8AC3E}">
        <p14:creationId xmlns:p14="http://schemas.microsoft.com/office/powerpoint/2010/main" val="3216778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i="1" u="sng" dirty="0" smtClean="0">
                <a:solidFill>
                  <a:srgbClr val="FF0000"/>
                </a:solidFill>
              </a:rPr>
              <a:t>Falling</a:t>
            </a:r>
            <a:r>
              <a:rPr lang="en-US" sz="5400" b="1" dirty="0" smtClean="0"/>
              <a:t>  ….  </a:t>
            </a:r>
            <a:r>
              <a:rPr lang="en-US" sz="5400" b="1" dirty="0" smtClean="0">
                <a:solidFill>
                  <a:srgbClr val="92D050"/>
                </a:solidFill>
              </a:rPr>
              <a:t>Or</a:t>
            </a:r>
            <a:r>
              <a:rPr lang="en-US" sz="5400" b="1" dirty="0" smtClean="0"/>
              <a:t>            </a:t>
            </a:r>
            <a:r>
              <a:rPr lang="en-US" sz="5400" b="1" u="sng" dirty="0" smtClean="0">
                <a:solidFill>
                  <a:srgbClr val="00B0F0"/>
                </a:solidFill>
              </a:rPr>
              <a:t>Falling Away</a:t>
            </a:r>
            <a:endParaRPr lang="en-US" sz="5400" b="1" u="sng"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5400" b="1" dirty="0" smtClean="0"/>
              <a:t>So many fall..</a:t>
            </a:r>
          </a:p>
          <a:p>
            <a:r>
              <a:rPr lang="en-US" sz="5400" b="1" dirty="0"/>
              <a:t> </a:t>
            </a:r>
            <a:r>
              <a:rPr lang="en-US" sz="5400" b="1" dirty="0" smtClean="0"/>
              <a:t>  We fall when we sin.   Rom. 3:23</a:t>
            </a:r>
          </a:p>
          <a:p>
            <a:r>
              <a:rPr lang="en-US" sz="5400" b="1" dirty="0"/>
              <a:t> </a:t>
            </a:r>
            <a:r>
              <a:rPr lang="en-US" sz="5400" b="1" dirty="0" smtClean="0"/>
              <a:t>  Rom. 6:23; Isa. 59:1-2  </a:t>
            </a:r>
          </a:p>
          <a:p>
            <a:r>
              <a:rPr lang="en-US" sz="5400" b="1" dirty="0"/>
              <a:t> </a:t>
            </a:r>
            <a:r>
              <a:rPr lang="en-US" sz="5400" b="1" dirty="0" smtClean="0"/>
              <a:t>       Peter fell….Matt. 26:69-75</a:t>
            </a:r>
          </a:p>
          <a:p>
            <a:r>
              <a:rPr lang="en-US" sz="5400" b="1" dirty="0" smtClean="0"/>
              <a:t>..         Where Peter was: ‘v.69</a:t>
            </a:r>
          </a:p>
          <a:p>
            <a:r>
              <a:rPr lang="en-US" sz="5400" b="1" dirty="0" smtClean="0"/>
              <a:t>‘Now Peter sat without in the palace”</a:t>
            </a:r>
            <a:endParaRPr lang="en-US" sz="5400" b="1" dirty="0"/>
          </a:p>
        </p:txBody>
      </p:sp>
    </p:spTree>
    <p:extLst>
      <p:ext uri="{BB962C8B-B14F-4D97-AF65-F5344CB8AC3E}">
        <p14:creationId xmlns:p14="http://schemas.microsoft.com/office/powerpoint/2010/main" val="3539975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20" y="155642"/>
            <a:ext cx="11836940" cy="6702358"/>
          </a:xfrm>
        </p:spPr>
        <p:txBody>
          <a:bodyPr>
            <a:normAutofit/>
          </a:bodyPr>
          <a:lstStyle/>
          <a:p>
            <a:r>
              <a:rPr lang="en-US" sz="3600" b="1" dirty="0" smtClean="0">
                <a:solidFill>
                  <a:srgbClr val="7030A0"/>
                </a:solidFill>
                <a:effectLst/>
              </a:rPr>
              <a:t>If they fall away</a:t>
            </a:r>
            <a:r>
              <a:rPr lang="en-US" sz="3600" dirty="0" smtClean="0">
                <a:effectLst/>
              </a:rPr>
              <a:t>:</a:t>
            </a:r>
          </a:p>
          <a:p>
            <a:endParaRPr lang="en-US" sz="3600" dirty="0" smtClean="0">
              <a:effectLst/>
            </a:endParaRPr>
          </a:p>
          <a:p>
            <a:r>
              <a:rPr lang="en-US" sz="3600" dirty="0"/>
              <a:t>T</a:t>
            </a:r>
            <a:r>
              <a:rPr lang="en-US" sz="3600" dirty="0" smtClean="0">
                <a:effectLst/>
              </a:rPr>
              <a:t>here </a:t>
            </a:r>
            <a:r>
              <a:rPr lang="en-US" sz="3600" dirty="0" smtClean="0">
                <a:effectLst/>
              </a:rPr>
              <a:t>is a great difference between </a:t>
            </a:r>
            <a:r>
              <a:rPr lang="en-US" sz="3600" i="1" dirty="0" smtClean="0">
                <a:effectLst/>
              </a:rPr>
              <a:t>falling</a:t>
            </a:r>
            <a:r>
              <a:rPr lang="en-US" sz="3600" dirty="0" smtClean="0">
                <a:effectLst/>
              </a:rPr>
              <a:t> and falling away</a:t>
            </a:r>
            <a:r>
              <a:rPr lang="en-US" sz="3600" dirty="0" smtClean="0">
                <a:effectLst/>
              </a:rPr>
              <a:t>.</a:t>
            </a:r>
          </a:p>
          <a:p>
            <a:r>
              <a:rPr lang="en-US" sz="3600" dirty="0" smtClean="0">
                <a:effectLst/>
              </a:rPr>
              <a:t> </a:t>
            </a:r>
            <a:r>
              <a:rPr lang="en-US" sz="3600" dirty="0" smtClean="0">
                <a:effectLst/>
              </a:rPr>
              <a:t>Falling away isn’t just falling into some sin, it is </a:t>
            </a:r>
            <a:r>
              <a:rPr lang="en-US" sz="3600" dirty="0" smtClean="0">
                <a:effectLst/>
              </a:rPr>
              <a:t>actually</a:t>
            </a:r>
          </a:p>
          <a:p>
            <a:r>
              <a:rPr lang="en-US" sz="3600" dirty="0" smtClean="0">
                <a:effectLst/>
              </a:rPr>
              <a:t> </a:t>
            </a:r>
            <a:r>
              <a:rPr lang="en-US" sz="3600" dirty="0" smtClean="0">
                <a:effectLst/>
              </a:rPr>
              <a:t>departing from Jesus Himself. </a:t>
            </a:r>
            <a:endParaRPr lang="en-US" sz="3600" dirty="0" smtClean="0">
              <a:effectLst/>
            </a:endParaRPr>
          </a:p>
          <a:p>
            <a:endParaRPr lang="en-US" sz="3600" i="1" dirty="0"/>
          </a:p>
          <a:p>
            <a:r>
              <a:rPr lang="en-US" sz="3600" i="1" dirty="0" smtClean="0">
                <a:effectLst/>
              </a:rPr>
              <a:t>For </a:t>
            </a:r>
            <a:r>
              <a:rPr lang="en-US" sz="3600" i="1" dirty="0" smtClean="0">
                <a:effectLst/>
              </a:rPr>
              <a:t>a righteous man may fall seven times and rise again, but the wicked shall fall by calamity.</a:t>
            </a:r>
            <a:r>
              <a:rPr lang="en-US" sz="3600" dirty="0" smtClean="0">
                <a:effectLst/>
              </a:rPr>
              <a:t> (</a:t>
            </a:r>
            <a:r>
              <a:rPr lang="en-US" sz="3600" dirty="0" smtClean="0">
                <a:effectLst/>
                <a:hlinkClick r:id="rId2"/>
              </a:rPr>
              <a:t>Proverbs 24:16</a:t>
            </a:r>
            <a:r>
              <a:rPr lang="en-US" sz="3600" dirty="0" smtClean="0">
                <a:effectLst/>
              </a:rPr>
              <a:t>) </a:t>
            </a:r>
            <a:endParaRPr lang="en-US" sz="3600" dirty="0" smtClean="0">
              <a:effectLst/>
            </a:endParaRPr>
          </a:p>
          <a:p>
            <a:endParaRPr lang="en-US" sz="3600" dirty="0"/>
          </a:p>
          <a:p>
            <a:r>
              <a:rPr lang="en-US" sz="3600" dirty="0" smtClean="0">
                <a:effectLst/>
              </a:rPr>
              <a:t>The </a:t>
            </a:r>
            <a:r>
              <a:rPr lang="en-US" sz="3600" dirty="0" smtClean="0">
                <a:effectLst/>
              </a:rPr>
              <a:t>difference is between a Peter and a Judas. If you depart from Jesus, there is no hope</a:t>
            </a:r>
            <a:r>
              <a:rPr lang="en-US" sz="3600" dirty="0" smtClean="0">
                <a:effectLst/>
              </a:rPr>
              <a:t>!     </a:t>
            </a:r>
            <a:endParaRPr lang="en-US" sz="3600" dirty="0"/>
          </a:p>
        </p:txBody>
      </p:sp>
    </p:spTree>
    <p:extLst>
      <p:ext uri="{BB962C8B-B14F-4D97-AF65-F5344CB8AC3E}">
        <p14:creationId xmlns:p14="http://schemas.microsoft.com/office/powerpoint/2010/main" val="2306914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Peter:   Matt. 26:69-70   # 1</a:t>
            </a:r>
            <a:endParaRPr lang="en-US" b="1" u="sng" dirty="0">
              <a:solidFill>
                <a:srgbClr val="00B050"/>
              </a:solidFill>
            </a:endParaRPr>
          </a:p>
        </p:txBody>
      </p:sp>
      <p:sp>
        <p:nvSpPr>
          <p:cNvPr id="3" name="Content Placeholder 2"/>
          <p:cNvSpPr>
            <a:spLocks noGrp="1"/>
          </p:cNvSpPr>
          <p:nvPr>
            <p:ph idx="1"/>
          </p:nvPr>
        </p:nvSpPr>
        <p:spPr/>
        <p:txBody>
          <a:bodyPr>
            <a:noAutofit/>
          </a:bodyPr>
          <a:lstStyle/>
          <a:p>
            <a:r>
              <a:rPr lang="en-US" sz="4800" b="1" dirty="0" smtClean="0"/>
              <a:t>A damsel came unto him, saying, Thou also</a:t>
            </a:r>
          </a:p>
          <a:p>
            <a:r>
              <a:rPr lang="en-US" sz="4800" b="1" dirty="0" err="1" smtClean="0"/>
              <a:t>Wast</a:t>
            </a:r>
            <a:r>
              <a:rPr lang="en-US" sz="4800" b="1" dirty="0" smtClean="0"/>
              <a:t> with Jesus of Galilee.</a:t>
            </a:r>
          </a:p>
          <a:p>
            <a:r>
              <a:rPr lang="en-US" sz="4800" b="1" dirty="0"/>
              <a:t> </a:t>
            </a:r>
            <a:r>
              <a:rPr lang="en-US" sz="4800" b="1" dirty="0" smtClean="0"/>
              <a:t>  v.70  But </a:t>
            </a:r>
            <a:r>
              <a:rPr lang="en-US" sz="4800" b="1" dirty="0" smtClean="0">
                <a:solidFill>
                  <a:srgbClr val="FF0000"/>
                </a:solidFill>
              </a:rPr>
              <a:t>he denied </a:t>
            </a:r>
            <a:r>
              <a:rPr lang="en-US" sz="4800" b="1" u="sng" dirty="0" smtClean="0">
                <a:solidFill>
                  <a:srgbClr val="FF0000"/>
                </a:solidFill>
              </a:rPr>
              <a:t>before them all</a:t>
            </a:r>
            <a:r>
              <a:rPr lang="en-US" sz="4800" b="1" dirty="0" smtClean="0"/>
              <a:t>, I know Not what thou </a:t>
            </a:r>
            <a:r>
              <a:rPr lang="en-US" sz="4800" b="1" dirty="0" err="1" smtClean="0"/>
              <a:t>sayest</a:t>
            </a:r>
            <a:r>
              <a:rPr lang="en-US" sz="4800" b="1" dirty="0" smtClean="0"/>
              <a:t>!</a:t>
            </a:r>
            <a:endParaRPr lang="en-US" sz="4800" b="1" dirty="0"/>
          </a:p>
        </p:txBody>
      </p:sp>
    </p:spTree>
    <p:extLst>
      <p:ext uri="{BB962C8B-B14F-4D97-AF65-F5344CB8AC3E}">
        <p14:creationId xmlns:p14="http://schemas.microsoft.com/office/powerpoint/2010/main" val="3295543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Matt.26:        # 2</a:t>
            </a:r>
            <a:endParaRPr lang="en-US" b="1" u="sng" dirty="0">
              <a:solidFill>
                <a:srgbClr val="00B050"/>
              </a:solidFill>
            </a:endParaRPr>
          </a:p>
        </p:txBody>
      </p:sp>
      <p:sp>
        <p:nvSpPr>
          <p:cNvPr id="3" name="Content Placeholder 2"/>
          <p:cNvSpPr>
            <a:spLocks noGrp="1"/>
          </p:cNvSpPr>
          <p:nvPr>
            <p:ph idx="1"/>
          </p:nvPr>
        </p:nvSpPr>
        <p:spPr/>
        <p:txBody>
          <a:bodyPr/>
          <a:lstStyle/>
          <a:p>
            <a:r>
              <a:rPr lang="en-US" sz="4000" baseline="30000" dirty="0"/>
              <a:t>71 </a:t>
            </a:r>
            <a:r>
              <a:rPr lang="en-US" sz="4000" dirty="0"/>
              <a:t>And when he was gone out into the porch, </a:t>
            </a:r>
            <a:endParaRPr lang="en-US" sz="4000" dirty="0" smtClean="0"/>
          </a:p>
          <a:p>
            <a:r>
              <a:rPr lang="en-US" sz="4000" dirty="0" smtClean="0"/>
              <a:t>another </a:t>
            </a:r>
            <a:r>
              <a:rPr lang="en-US" sz="4000" dirty="0"/>
              <a:t>maid saw him, and said unto them </a:t>
            </a:r>
            <a:endParaRPr lang="en-US" sz="4000" dirty="0" smtClean="0"/>
          </a:p>
          <a:p>
            <a:r>
              <a:rPr lang="en-US" sz="4000" dirty="0" smtClean="0"/>
              <a:t>that </a:t>
            </a:r>
            <a:r>
              <a:rPr lang="en-US" sz="4000" dirty="0"/>
              <a:t>were there, This fellow was also with </a:t>
            </a:r>
            <a:endParaRPr lang="en-US" sz="4000" dirty="0" smtClean="0"/>
          </a:p>
          <a:p>
            <a:r>
              <a:rPr lang="en-US" sz="4000" dirty="0" smtClean="0"/>
              <a:t>Jesus </a:t>
            </a:r>
            <a:r>
              <a:rPr lang="en-US" sz="4000" dirty="0"/>
              <a:t>of Nazareth.</a:t>
            </a:r>
          </a:p>
          <a:p>
            <a:r>
              <a:rPr lang="en-US" sz="4000" baseline="30000" dirty="0"/>
              <a:t>72 </a:t>
            </a:r>
            <a:r>
              <a:rPr lang="en-US" sz="4000" dirty="0"/>
              <a:t>And again </a:t>
            </a:r>
            <a:r>
              <a:rPr lang="en-US" sz="4000" dirty="0" smtClean="0"/>
              <a:t>(he </a:t>
            </a:r>
            <a:r>
              <a:rPr lang="en-US" sz="4000" dirty="0"/>
              <a:t>denied </a:t>
            </a:r>
            <a:r>
              <a:rPr lang="en-US" sz="4000" u="sng" dirty="0"/>
              <a:t>with an </a:t>
            </a:r>
            <a:r>
              <a:rPr lang="en-US" sz="4000" u="sng" dirty="0" smtClean="0"/>
              <a:t>oath</a:t>
            </a:r>
            <a:r>
              <a:rPr lang="en-US" sz="4000" dirty="0" smtClean="0"/>
              <a:t>),</a:t>
            </a:r>
          </a:p>
          <a:p>
            <a:r>
              <a:rPr lang="en-US" sz="4000" b="1" u="sng" dirty="0" smtClean="0">
                <a:solidFill>
                  <a:srgbClr val="FF0000"/>
                </a:solidFill>
              </a:rPr>
              <a:t> </a:t>
            </a:r>
            <a:r>
              <a:rPr lang="en-US" sz="4000" b="1" u="sng" dirty="0">
                <a:solidFill>
                  <a:srgbClr val="FF0000"/>
                </a:solidFill>
              </a:rPr>
              <a:t>I do not know the man.</a:t>
            </a:r>
          </a:p>
          <a:p>
            <a:endParaRPr lang="en-US" dirty="0"/>
          </a:p>
        </p:txBody>
      </p:sp>
    </p:spTree>
    <p:extLst>
      <p:ext uri="{BB962C8B-B14F-4D97-AF65-F5344CB8AC3E}">
        <p14:creationId xmlns:p14="http://schemas.microsoft.com/office/powerpoint/2010/main" val="1275283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737</TotalTime>
  <Words>848</Words>
  <Application>Microsoft Office PowerPoint</Application>
  <PresentationFormat>Widescreen</PresentationFormat>
  <Paragraphs>215</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Falling  ….  Or            Falling Away</vt:lpstr>
      <vt:lpstr>PowerPoint Presentation</vt:lpstr>
      <vt:lpstr>Peter:   Matt. 26:69-70   # 1</vt:lpstr>
      <vt:lpstr>Matt.26:        # 2</vt:lpstr>
      <vt:lpstr>Matt.26:73-74              #3 </vt:lpstr>
      <vt:lpstr>And then it happened&gt;….</vt:lpstr>
      <vt:lpstr>Peter Failed….but did not ‘fall away’</vt:lpstr>
      <vt:lpstr>PowerPoint Presentation</vt:lpstr>
      <vt:lpstr>Our Job is to get people to ‘turn back to Jesus’</vt:lpstr>
      <vt:lpstr>Are you lukewarm?</vt:lpstr>
      <vt:lpstr>PowerPoint Presentation</vt:lpstr>
      <vt:lpstr>PowerPoint Presentation</vt:lpstr>
      <vt:lpstr>Lack of zeal  Titus 2:11-14</vt:lpstr>
      <vt:lpstr>Are you selfish?   </vt:lpstr>
      <vt:lpstr>PowerPoint Presentation</vt:lpstr>
      <vt:lpstr>PowerPoint Presentation</vt:lpstr>
      <vt:lpstr>PowerPoint Presentation</vt:lpstr>
      <vt:lpstr>Are you jealous?    </vt:lpstr>
      <vt:lpstr>First child born to Adam and Eve</vt:lpstr>
      <vt:lpstr>Gen.4:</vt:lpstr>
      <vt:lpstr>Gen. 4:  </vt:lpstr>
      <vt:lpstr>Gen.4:     First man child born became a                  murderer!  Killed his own brother!</vt:lpstr>
      <vt:lpstr>PowerPoint Presentation</vt:lpstr>
      <vt:lpstr>Jealousy is cruel…</vt:lpstr>
      <vt:lpstr>Falling Away…</vt:lpstr>
      <vt:lpstr>Religious -  but lost!</vt:lpstr>
      <vt:lpstr>PowerPoint Presentation</vt:lpstr>
      <vt:lpstr>PowerPoint Presentation</vt:lpstr>
      <vt:lpstr>PowerPoint Presentation</vt:lpstr>
      <vt:lpstr>PowerPoint Presentation</vt:lpstr>
      <vt:lpstr>PowerPoint Presentation</vt:lpstr>
      <vt:lpstr>Turning away from Jesus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25</cp:revision>
  <cp:lastPrinted>2016-12-03T11:31:25Z</cp:lastPrinted>
  <dcterms:created xsi:type="dcterms:W3CDTF">2016-12-01T18:15:59Z</dcterms:created>
  <dcterms:modified xsi:type="dcterms:W3CDTF">2016-12-04T02:38:28Z</dcterms:modified>
</cp:coreProperties>
</file>