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sldIdLst>
    <p:sldId id="319" r:id="rId3"/>
    <p:sldId id="325" r:id="rId4"/>
    <p:sldId id="348" r:id="rId5"/>
    <p:sldId id="332" r:id="rId6"/>
    <p:sldId id="257" r:id="rId7"/>
    <p:sldId id="333" r:id="rId8"/>
    <p:sldId id="260" r:id="rId9"/>
    <p:sldId id="320" r:id="rId10"/>
    <p:sldId id="311" r:id="rId11"/>
    <p:sldId id="265" r:id="rId12"/>
    <p:sldId id="340" r:id="rId13"/>
    <p:sldId id="334" r:id="rId14"/>
    <p:sldId id="312" r:id="rId15"/>
    <p:sldId id="264" r:id="rId16"/>
    <p:sldId id="313" r:id="rId17"/>
    <p:sldId id="276" r:id="rId18"/>
    <p:sldId id="279" r:id="rId19"/>
    <p:sldId id="304" r:id="rId20"/>
    <p:sldId id="306" r:id="rId21"/>
    <p:sldId id="305" r:id="rId22"/>
    <p:sldId id="307" r:id="rId23"/>
    <p:sldId id="292" r:id="rId24"/>
    <p:sldId id="341" r:id="rId25"/>
    <p:sldId id="321" r:id="rId26"/>
    <p:sldId id="336" r:id="rId27"/>
    <p:sldId id="335" r:id="rId28"/>
    <p:sldId id="337" r:id="rId29"/>
    <p:sldId id="331" r:id="rId30"/>
    <p:sldId id="330" r:id="rId31"/>
    <p:sldId id="328" r:id="rId32"/>
    <p:sldId id="287" r:id="rId33"/>
    <p:sldId id="342" r:id="rId34"/>
    <p:sldId id="326" r:id="rId35"/>
    <p:sldId id="266" r:id="rId36"/>
    <p:sldId id="345" r:id="rId37"/>
    <p:sldId id="343" r:id="rId38"/>
    <p:sldId id="310" r:id="rId39"/>
    <p:sldId id="298" r:id="rId40"/>
    <p:sldId id="338" r:id="rId41"/>
    <p:sldId id="344" r:id="rId42"/>
    <p:sldId id="267" r:id="rId43"/>
    <p:sldId id="347" r:id="rId44"/>
    <p:sldId id="34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B4B"/>
    <a:srgbClr val="221C39"/>
    <a:srgbClr val="52860F"/>
    <a:srgbClr val="652305"/>
    <a:srgbClr val="334943"/>
    <a:srgbClr val="3D270C"/>
    <a:srgbClr val="5F5F2D"/>
    <a:srgbClr val="003D90"/>
    <a:srgbClr val="002261"/>
    <a:srgbClr val="006D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84" autoAdjust="0"/>
    <p:restoredTop sz="94660"/>
  </p:normalViewPr>
  <p:slideViewPr>
    <p:cSldViewPr snapToGrid="0">
      <p:cViewPr varScale="1">
        <p:scale>
          <a:sx n="68" d="100"/>
          <a:sy n="68" d="100"/>
        </p:scale>
        <p:origin x="6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D7AD6-C19D-441B-9738-445353F5EF8E}" type="datetimeFigureOut">
              <a:rPr lang="en-US" smtClean="0"/>
              <a:t>3/7/2020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59691-70DD-4318-8BB8-8F98116C0DEE}" type="slidenum">
              <a:rPr lang="en-US" smtClean="0"/>
              <a:t>‹#›</a:t>
            </a:fld>
            <a:endParaRPr lang="en-US"/>
          </a:p>
        </p:txBody>
      </p:sp>
    </p:spTree>
    <p:extLst>
      <p:ext uri="{BB962C8B-B14F-4D97-AF65-F5344CB8AC3E}">
        <p14:creationId xmlns:p14="http://schemas.microsoft.com/office/powerpoint/2010/main" val="326634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10F25C-E0F1-4025-A738-119A3AF3514F}"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7461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F3C98-F322-42E8-B1E9-C5521ED5001C}"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390542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F3C98-F322-42E8-B1E9-C5521ED5001C}"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220762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F3C98-F322-42E8-B1E9-C5521ED5001C}"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263730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698144-19F2-4EDA-843C-2626D4AEE075}"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308127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7E2C7-2D40-4687-B8B8-ED27B0B960A2}"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46337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983CEC-AFCC-4950-9E7C-3B89B63CF233}"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309985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13DE74-67EF-4BCB-B387-4A19CD27DF0E}"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223017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CC313-189F-4DE6-AB42-DC45783D8CE2}" type="datetime1">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69103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70BF38-B164-4495-AF75-BC2F9D8596C7}"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142352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136D7-940F-4ECE-A5AB-958291509F89}" type="datetime1">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2747266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F83A59-FC7D-4DED-92A0-9C6EB3F60E57}"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101993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F3C98-F322-42E8-B1E9-C5521ED5001C}"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1352801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7539C4-3CB5-457F-9C92-8389C3EB57BF}"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1683174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AB19E-820C-416F-AC52-31C6A8A42312}"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2989562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8E113-AA66-4C5B-823A-1C24B5C388DF}"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8D649-5F9D-40F8-A6A0-A13B606A1464}" type="slidenum">
              <a:rPr lang="en-US" smtClean="0"/>
              <a:t>‹#›</a:t>
            </a:fld>
            <a:endParaRPr lang="en-US"/>
          </a:p>
        </p:txBody>
      </p:sp>
    </p:spTree>
    <p:extLst>
      <p:ext uri="{BB962C8B-B14F-4D97-AF65-F5344CB8AC3E}">
        <p14:creationId xmlns:p14="http://schemas.microsoft.com/office/powerpoint/2010/main" val="63981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F3C98-F322-42E8-B1E9-C5521ED5001C}"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296598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F3C98-F322-42E8-B1E9-C5521ED5001C}"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131078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F3C98-F322-42E8-B1E9-C5521ED5001C}" type="datetimeFigureOut">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290816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F3C98-F322-42E8-B1E9-C5521ED5001C}" type="datetimeFigureOut">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66777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F3C98-F322-42E8-B1E9-C5521ED5001C}" type="datetimeFigureOut">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94845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FF3C98-F322-42E8-B1E9-C5521ED5001C}"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176339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FF3C98-F322-42E8-B1E9-C5521ED5001C}"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3FA7-2117-4D3D-AF97-B9E24FDA2AFD}" type="slidenum">
              <a:rPr lang="en-US" smtClean="0"/>
              <a:t>‹#›</a:t>
            </a:fld>
            <a:endParaRPr lang="en-US"/>
          </a:p>
        </p:txBody>
      </p:sp>
    </p:spTree>
    <p:extLst>
      <p:ext uri="{BB962C8B-B14F-4D97-AF65-F5344CB8AC3E}">
        <p14:creationId xmlns:p14="http://schemas.microsoft.com/office/powerpoint/2010/main" val="144474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F3C98-F322-42E8-B1E9-C5521ED5001C}" type="datetimeFigureOut">
              <a:rPr lang="en-US" smtClean="0"/>
              <a:t>3/7/2020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53FA7-2117-4D3D-AF97-B9E24FDA2AFD}" type="slidenum">
              <a:rPr lang="en-US" smtClean="0"/>
              <a:t>‹#›</a:t>
            </a:fld>
            <a:endParaRPr lang="en-US"/>
          </a:p>
        </p:txBody>
      </p:sp>
    </p:spTree>
    <p:extLst>
      <p:ext uri="{BB962C8B-B14F-4D97-AF65-F5344CB8AC3E}">
        <p14:creationId xmlns:p14="http://schemas.microsoft.com/office/powerpoint/2010/main" val="1272091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24E5E-373D-48C1-834E-E96BDB0A18BF}" type="datetime1">
              <a:rPr lang="en-US" smtClean="0"/>
              <a:t>3/7/2020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8D649-5F9D-40F8-A6A0-A13B606A1464}" type="slidenum">
              <a:rPr lang="en-US" smtClean="0"/>
              <a:t>‹#›</a:t>
            </a:fld>
            <a:endParaRPr lang="en-US"/>
          </a:p>
        </p:txBody>
      </p:sp>
    </p:spTree>
    <p:extLst>
      <p:ext uri="{BB962C8B-B14F-4D97-AF65-F5344CB8AC3E}">
        <p14:creationId xmlns:p14="http://schemas.microsoft.com/office/powerpoint/2010/main" val="2516141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83262-7888-48D0-A09B-4539F451177B}"/>
              </a:ext>
            </a:extLst>
          </p:cNvPr>
          <p:cNvSpPr/>
          <p:nvPr/>
        </p:nvSpPr>
        <p:spPr>
          <a:xfrm>
            <a:off x="0" y="0"/>
            <a:ext cx="9144000" cy="6858000"/>
          </a:xfrm>
          <a:prstGeom prst="rect">
            <a:avLst/>
          </a:prstGeom>
          <a:solidFill>
            <a:srgbClr val="B5D7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924383C-E47F-485A-978E-FB77667B1793}"/>
              </a:ext>
            </a:extLst>
          </p:cNvPr>
          <p:cNvSpPr/>
          <p:nvPr/>
        </p:nvSpPr>
        <p:spPr>
          <a:xfrm>
            <a:off x="1021702" y="1536174"/>
            <a:ext cx="7100596" cy="3785652"/>
          </a:xfrm>
          <a:prstGeom prst="rect">
            <a:avLst/>
          </a:prstGeom>
        </p:spPr>
        <p:txBody>
          <a:bodyPr wrap="square">
            <a:spAutoFit/>
          </a:bodyPr>
          <a:lstStyle/>
          <a:p>
            <a:pPr algn="ctr"/>
            <a:r>
              <a:rPr lang="en-US" sz="6000" b="1" spc="-225" dirty="0">
                <a:solidFill>
                  <a:srgbClr val="C00000"/>
                </a:solidFill>
                <a:effectLst>
                  <a:outerShdw blurRad="469900" dist="342900" dir="5400000" sy="-20000" rotWithShape="0">
                    <a:prstClr val="black">
                      <a:alpha val="66000"/>
                    </a:prstClr>
                  </a:outerShdw>
                </a:effectLst>
                <a:latin typeface="Calibri" panose="020F0502020204030204" pitchFamily="34" charset="0"/>
                <a:ea typeface="+mj-ea"/>
                <a:cs typeface="Calibri" panose="020F0502020204030204" pitchFamily="34" charset="0"/>
              </a:rPr>
              <a:t>Welcome.</a:t>
            </a:r>
            <a:br>
              <a:rPr lang="en-US" sz="6000" b="1" spc="-225" dirty="0">
                <a:gradFill flip="none" rotWithShape="1">
                  <a:gsLst>
                    <a:gs pos="0">
                      <a:prstClr val="white"/>
                    </a:gs>
                    <a:gs pos="68000">
                      <a:srgbClr val="F1F1F1"/>
                    </a:gs>
                    <a:gs pos="100000">
                      <a:prstClr val="black">
                        <a:lumMod val="11000"/>
                        <a:lumOff val="89000"/>
                      </a:prstClr>
                    </a:gs>
                  </a:gsLst>
                  <a:lin ang="5400000" scaled="1"/>
                  <a:tileRect/>
                </a:gradFill>
                <a:effectLst>
                  <a:outerShdw blurRad="469900" dist="342900" dir="5400000" sy="-20000" rotWithShape="0">
                    <a:prstClr val="black">
                      <a:alpha val="66000"/>
                    </a:prstClr>
                  </a:outerShdw>
                </a:effectLst>
                <a:latin typeface="Calibri" panose="020F0502020204030204" pitchFamily="34" charset="0"/>
                <a:ea typeface="+mj-ea"/>
                <a:cs typeface="Calibri" panose="020F0502020204030204" pitchFamily="34" charset="0"/>
              </a:rPr>
            </a:br>
            <a:r>
              <a:rPr lang="en-US" sz="6000" b="1" spc="-225" dirty="0">
                <a:solidFill>
                  <a:schemeClr val="accent1">
                    <a:lumMod val="50000"/>
                  </a:schemeClr>
                </a:solidFill>
                <a:effectLst>
                  <a:outerShdw blurRad="469900" dist="342900" dir="5400000" sy="-20000" rotWithShape="0">
                    <a:prstClr val="black">
                      <a:alpha val="66000"/>
                    </a:prstClr>
                  </a:outerShdw>
                </a:effectLst>
                <a:latin typeface="Calibri" panose="020F0502020204030204" pitchFamily="34" charset="0"/>
                <a:ea typeface="+mj-ea"/>
                <a:cs typeface="Calibri" panose="020F0502020204030204" pitchFamily="34" charset="0"/>
              </a:rPr>
              <a:t>We are glad that you have come to worship with us.</a:t>
            </a:r>
            <a:endParaRPr lang="en-US" sz="14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531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FCE1A-95D5-47F8-86CE-83BFD8F02837}"/>
              </a:ext>
            </a:extLst>
          </p:cNvPr>
          <p:cNvSpPr>
            <a:spLocks noGrp="1"/>
          </p:cNvSpPr>
          <p:nvPr>
            <p:ph idx="1"/>
          </p:nvPr>
        </p:nvSpPr>
        <p:spPr>
          <a:xfrm>
            <a:off x="628650" y="1825625"/>
            <a:ext cx="7886700" cy="3399518"/>
          </a:xfrm>
        </p:spPr>
        <p:txBody>
          <a:bodyPr>
            <a:normAutofit/>
          </a:bodyPr>
          <a:lstStyle/>
          <a:p>
            <a:r>
              <a:rPr lang="en-US" dirty="0"/>
              <a:t>The term “dinosaur” wasn’t even used until 1841.</a:t>
            </a:r>
          </a:p>
          <a:p>
            <a:r>
              <a:rPr lang="en-US" dirty="0"/>
              <a:t>At the time of creation, Adam named the animals.</a:t>
            </a:r>
          </a:p>
          <a:p>
            <a:endParaRPr lang="en-US" dirty="0"/>
          </a:p>
          <a:p>
            <a:endParaRPr lang="en-US" dirty="0"/>
          </a:p>
          <a:p>
            <a:endParaRPr lang="en-US" dirty="0"/>
          </a:p>
          <a:p>
            <a:endParaRPr lang="en-US" sz="1100" dirty="0"/>
          </a:p>
          <a:p>
            <a:r>
              <a:rPr lang="en-US" dirty="0"/>
              <a:t>Some of these were called Dragons. </a:t>
            </a:r>
          </a:p>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E0C92924-D7C0-4FDA-B041-41DC9E2571BC}"/>
              </a:ext>
            </a:extLst>
          </p:cNvPr>
          <p:cNvSpPr/>
          <p:nvPr/>
        </p:nvSpPr>
        <p:spPr>
          <a:xfrm>
            <a:off x="628650" y="2853742"/>
            <a:ext cx="7886700" cy="173736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Genesis 2:19 Out of the ground the Lord God formed every beast of the field and every bird of the sky, and brought them to the man to see what he would call them; and</a:t>
            </a:r>
            <a:r>
              <a:rPr lang="en-US" sz="2400" b="1" dirty="0">
                <a:solidFill>
                  <a:schemeClr val="tx1"/>
                </a:solidFill>
                <a:latin typeface="Times New Roman" panose="02020603050405020304" pitchFamily="18" charset="0"/>
                <a:cs typeface="Times New Roman" panose="02020603050405020304" pitchFamily="18" charset="0"/>
              </a:rPr>
              <a:t> whatever the man called a living creature, that was its name. </a:t>
            </a:r>
          </a:p>
        </p:txBody>
      </p:sp>
      <p:sp>
        <p:nvSpPr>
          <p:cNvPr id="7" name="Rectangle 6">
            <a:extLst>
              <a:ext uri="{FF2B5EF4-FFF2-40B4-BE49-F238E27FC236}">
                <a16:creationId xmlns:a16="http://schemas.microsoft.com/office/drawing/2014/main" id="{B7184D78-DA80-46D5-BD81-73E25DA43E1C}"/>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“What about dinosaurs? Dinosaurs aren’t mentioned in the Bible.”</a:t>
            </a:r>
          </a:p>
        </p:txBody>
      </p:sp>
      <p:sp>
        <p:nvSpPr>
          <p:cNvPr id="2" name="Rectangle 1">
            <a:extLst>
              <a:ext uri="{FF2B5EF4-FFF2-40B4-BE49-F238E27FC236}">
                <a16:creationId xmlns:a16="http://schemas.microsoft.com/office/drawing/2014/main" id="{6447C92F-62B6-4DCB-B48F-747CF538715E}"/>
              </a:ext>
            </a:extLst>
          </p:cNvPr>
          <p:cNvSpPr/>
          <p:nvPr/>
        </p:nvSpPr>
        <p:spPr>
          <a:xfrm>
            <a:off x="628649" y="5225143"/>
            <a:ext cx="6331987" cy="1255728"/>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21x in KJV OT. Numerous cultures possess ancient stories about “dragons” that resemble what we call dinosaurs. </a:t>
            </a:r>
          </a:p>
        </p:txBody>
      </p:sp>
      <p:sp>
        <p:nvSpPr>
          <p:cNvPr id="8" name="TextBox 7">
            <a:extLst>
              <a:ext uri="{FF2B5EF4-FFF2-40B4-BE49-F238E27FC236}">
                <a16:creationId xmlns:a16="http://schemas.microsoft.com/office/drawing/2014/main" id="{A279CFA8-3E46-4C3D-B424-5DE1725DC422}"/>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9</a:t>
            </a:r>
          </a:p>
        </p:txBody>
      </p:sp>
    </p:spTree>
    <p:extLst>
      <p:ext uri="{BB962C8B-B14F-4D97-AF65-F5344CB8AC3E}">
        <p14:creationId xmlns:p14="http://schemas.microsoft.com/office/powerpoint/2010/main" val="28169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640B04-0C8A-474C-BFF0-9C42DE5A28BB}"/>
              </a:ext>
            </a:extLst>
          </p:cNvPr>
          <p:cNvSpPr txBox="1"/>
          <p:nvPr/>
        </p:nvSpPr>
        <p:spPr>
          <a:xfrm>
            <a:off x="4223786" y="546709"/>
            <a:ext cx="445008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Myth </a:t>
            </a:r>
            <a:r>
              <a:rPr kumimoji="0" lang="en-US" sz="5400" b="1" i="0" u="none" strike="noStrike" kern="1200" cap="none" spc="0" normalizeH="0" baseline="0" noProof="0" dirty="0">
                <a:ln w="57150">
                  <a:solidFill>
                    <a:prstClr val="white"/>
                  </a:solidFill>
                </a:ln>
                <a:solidFill>
                  <a:srgbClr val="C00000"/>
                </a:solidFill>
                <a:effectLst/>
                <a:uLnTx/>
                <a:uFillTx/>
                <a:latin typeface="Arial Black" panose="020B0A04020102020204" pitchFamily="34" charset="0"/>
                <a:ea typeface="+mn-ea"/>
                <a:cs typeface="+mn-cs"/>
              </a:rPr>
              <a:t>#</a:t>
            </a: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 1</a:t>
            </a:r>
            <a:endParaRPr kumimoji="0" lang="en-US" sz="3200" b="0" i="0" u="none" strike="noStrike" kern="1200" cap="none" spc="0" normalizeH="0" baseline="0" noProof="0" dirty="0">
              <a:ln w="57150">
                <a:solidFill>
                  <a:prstClr val="black"/>
                </a:solid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812380-09F7-4AE1-AF49-492D295A8DC1}"/>
              </a:ext>
            </a:extLst>
          </p:cNvPr>
          <p:cNvSpPr txBox="1"/>
          <p:nvPr/>
        </p:nvSpPr>
        <p:spPr>
          <a:xfrm>
            <a:off x="4226560" y="1676400"/>
            <a:ext cx="456184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Dinosaurs aren’t mentioned in the Bible.</a:t>
            </a:r>
          </a:p>
        </p:txBody>
      </p:sp>
      <p:sp>
        <p:nvSpPr>
          <p:cNvPr id="11" name="Content Placeholder 2">
            <a:extLst>
              <a:ext uri="{FF2B5EF4-FFF2-40B4-BE49-F238E27FC236}">
                <a16:creationId xmlns:a16="http://schemas.microsoft.com/office/drawing/2014/main" id="{BA83C31A-9B16-4B81-A32A-251586747E7D}"/>
              </a:ext>
            </a:extLst>
          </p:cNvPr>
          <p:cNvSpPr>
            <a:spLocks noGrp="1"/>
          </p:cNvSpPr>
          <p:nvPr>
            <p:ph idx="1"/>
          </p:nvPr>
        </p:nvSpPr>
        <p:spPr>
          <a:xfrm>
            <a:off x="628650" y="4191085"/>
            <a:ext cx="7886700" cy="1985877"/>
          </a:xfrm>
        </p:spPr>
        <p:txBody>
          <a:bodyPr>
            <a:normAutofit/>
          </a:bodyPr>
          <a:lstStyle/>
          <a:p>
            <a:r>
              <a:rPr lang="en-US" sz="3200" b="1" dirty="0">
                <a:solidFill>
                  <a:srgbClr val="FFF26B"/>
                </a:solidFill>
              </a:rPr>
              <a:t>Outcome – a basic word study and Bible research would suggest dinosaur-like animals are mentioned in the Bible</a:t>
            </a:r>
          </a:p>
        </p:txBody>
      </p:sp>
      <p:pic>
        <p:nvPicPr>
          <p:cNvPr id="4" name="Picture 3">
            <a:extLst>
              <a:ext uri="{FF2B5EF4-FFF2-40B4-BE49-F238E27FC236}">
                <a16:creationId xmlns:a16="http://schemas.microsoft.com/office/drawing/2014/main" id="{37719BC7-3F28-4629-854A-12EB3B80FB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133" y="558632"/>
            <a:ext cx="3514037" cy="3260377"/>
          </a:xfrm>
          <a:prstGeom prst="rect">
            <a:avLst/>
          </a:prstGeom>
        </p:spPr>
      </p:pic>
    </p:spTree>
    <p:extLst>
      <p:ext uri="{BB962C8B-B14F-4D97-AF65-F5344CB8AC3E}">
        <p14:creationId xmlns:p14="http://schemas.microsoft.com/office/powerpoint/2010/main" val="27537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 name="TextBox 4">
            <a:extLst>
              <a:ext uri="{FF2B5EF4-FFF2-40B4-BE49-F238E27FC236}">
                <a16:creationId xmlns:a16="http://schemas.microsoft.com/office/drawing/2014/main" id="{67640B04-0C8A-474C-BFF0-9C42DE5A28BB}"/>
              </a:ext>
            </a:extLst>
          </p:cNvPr>
          <p:cNvSpPr txBox="1"/>
          <p:nvPr/>
        </p:nvSpPr>
        <p:spPr>
          <a:xfrm>
            <a:off x="4223786" y="546709"/>
            <a:ext cx="4450080" cy="923330"/>
          </a:xfrm>
          <a:prstGeom prst="rect">
            <a:avLst/>
          </a:prstGeom>
          <a:noFill/>
        </p:spPr>
        <p:txBody>
          <a:bodyPr wrap="square" rtlCol="0">
            <a:spAutoFit/>
          </a:bodyPr>
          <a:lstStyle/>
          <a:p>
            <a:pPr algn="ctr"/>
            <a:r>
              <a:rPr lang="en-US" sz="5400" b="1" dirty="0">
                <a:ln w="57150">
                  <a:solidFill>
                    <a:schemeClr val="bg1"/>
                  </a:solidFill>
                </a:ln>
                <a:solidFill>
                  <a:srgbClr val="C00000"/>
                </a:solidFill>
                <a:latin typeface="Berlin Sans FB Demi" panose="020E0802020502020306" pitchFamily="34" charset="0"/>
              </a:rPr>
              <a:t>Myth </a:t>
            </a:r>
            <a:r>
              <a:rPr lang="en-US" sz="5400" b="1" dirty="0">
                <a:ln w="57150">
                  <a:solidFill>
                    <a:schemeClr val="bg1"/>
                  </a:solidFill>
                </a:ln>
                <a:solidFill>
                  <a:srgbClr val="C00000"/>
                </a:solidFill>
                <a:latin typeface="Arial Black" panose="020B0A04020102020204" pitchFamily="34" charset="0"/>
              </a:rPr>
              <a:t>#</a:t>
            </a:r>
            <a:r>
              <a:rPr lang="en-US" sz="5400" b="1" dirty="0">
                <a:ln w="57150">
                  <a:solidFill>
                    <a:schemeClr val="bg1"/>
                  </a:solidFill>
                </a:ln>
                <a:solidFill>
                  <a:srgbClr val="C00000"/>
                </a:solidFill>
                <a:latin typeface="Berlin Sans FB Demi" panose="020E0802020502020306" pitchFamily="34" charset="0"/>
              </a:rPr>
              <a:t> 2</a:t>
            </a:r>
            <a:endParaRPr lang="en-US" sz="3200" dirty="0">
              <a:ln w="57150">
                <a:solidFill>
                  <a:schemeClr val="tx1"/>
                </a:solidFill>
              </a:ln>
              <a:solidFill>
                <a:schemeClr val="bg1"/>
              </a:solidFill>
            </a:endParaRPr>
          </a:p>
        </p:txBody>
      </p:sp>
      <p:sp>
        <p:nvSpPr>
          <p:cNvPr id="7" name="TextBox 6">
            <a:extLst>
              <a:ext uri="{FF2B5EF4-FFF2-40B4-BE49-F238E27FC236}">
                <a16:creationId xmlns:a16="http://schemas.microsoft.com/office/drawing/2014/main" id="{65812380-09F7-4AE1-AF49-492D295A8DC1}"/>
              </a:ext>
            </a:extLst>
          </p:cNvPr>
          <p:cNvSpPr txBox="1"/>
          <p:nvPr/>
        </p:nvSpPr>
        <p:spPr>
          <a:xfrm>
            <a:off x="4128554" y="1604208"/>
            <a:ext cx="4804230" cy="1754326"/>
          </a:xfrm>
          <a:prstGeom prst="rect">
            <a:avLst/>
          </a:prstGeom>
          <a:noFill/>
        </p:spPr>
        <p:txBody>
          <a:bodyPr wrap="square" rtlCol="0">
            <a:spAutoFit/>
          </a:bodyPr>
          <a:lstStyle/>
          <a:p>
            <a:pPr algn="ctr"/>
            <a:r>
              <a:rPr lang="en-US" sz="3600" b="1" dirty="0">
                <a:solidFill>
                  <a:schemeClr val="bg1"/>
                </a:solidFill>
              </a:rPr>
              <a:t>Man did not and could not have lived at the same time as dinosaurs.</a:t>
            </a:r>
          </a:p>
        </p:txBody>
      </p:sp>
      <p:sp>
        <p:nvSpPr>
          <p:cNvPr id="11" name="Content Placeholder 2">
            <a:extLst>
              <a:ext uri="{FF2B5EF4-FFF2-40B4-BE49-F238E27FC236}">
                <a16:creationId xmlns:a16="http://schemas.microsoft.com/office/drawing/2014/main" id="{BA83C31A-9B16-4B81-A32A-251586747E7D}"/>
              </a:ext>
            </a:extLst>
          </p:cNvPr>
          <p:cNvSpPr>
            <a:spLocks noGrp="1"/>
          </p:cNvSpPr>
          <p:nvPr>
            <p:ph idx="1"/>
          </p:nvPr>
        </p:nvSpPr>
        <p:spPr>
          <a:xfrm>
            <a:off x="628650" y="4451683"/>
            <a:ext cx="7886700" cy="1171825"/>
          </a:xfrm>
        </p:spPr>
        <p:txBody>
          <a:bodyPr>
            <a:normAutofit/>
          </a:bodyPr>
          <a:lstStyle/>
          <a:p>
            <a:r>
              <a:rPr lang="en-US" sz="3200" b="1" dirty="0">
                <a:solidFill>
                  <a:srgbClr val="FFF26B"/>
                </a:solidFill>
              </a:rPr>
              <a:t>Claim – Dinosaurs lived millions of years ago and died before man came to exist.</a:t>
            </a:r>
          </a:p>
        </p:txBody>
      </p:sp>
      <p:pic>
        <p:nvPicPr>
          <p:cNvPr id="4" name="Picture 3">
            <a:extLst>
              <a:ext uri="{FF2B5EF4-FFF2-40B4-BE49-F238E27FC236}">
                <a16:creationId xmlns:a16="http://schemas.microsoft.com/office/drawing/2014/main" id="{37719BC7-3F28-4629-854A-12EB3B80FB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133" y="558632"/>
            <a:ext cx="3514037" cy="3260377"/>
          </a:xfrm>
          <a:prstGeom prst="rect">
            <a:avLst/>
          </a:prstGeom>
        </p:spPr>
      </p:pic>
    </p:spTree>
    <p:extLst>
      <p:ext uri="{BB962C8B-B14F-4D97-AF65-F5344CB8AC3E}">
        <p14:creationId xmlns:p14="http://schemas.microsoft.com/office/powerpoint/2010/main" val="262758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3BFEE-9737-4B1A-992F-D55F05332CD9}"/>
              </a:ext>
            </a:extLst>
          </p:cNvPr>
          <p:cNvSpPr>
            <a:spLocks noGrp="1"/>
          </p:cNvSpPr>
          <p:nvPr>
            <p:ph idx="1"/>
          </p:nvPr>
        </p:nvSpPr>
        <p:spPr/>
        <p:txBody>
          <a:bodyPr/>
          <a:lstStyle/>
          <a:p>
            <a:r>
              <a:rPr lang="en-US" dirty="0"/>
              <a:t>How old is the earth?</a:t>
            </a:r>
          </a:p>
          <a:p>
            <a:r>
              <a:rPr lang="en-US" dirty="0"/>
              <a:t>There are 63,000 searches/second on Google. </a:t>
            </a:r>
          </a:p>
        </p:txBody>
      </p:sp>
      <p:sp>
        <p:nvSpPr>
          <p:cNvPr id="4" name="Rectangle 3">
            <a:extLst>
              <a:ext uri="{FF2B5EF4-FFF2-40B4-BE49-F238E27FC236}">
                <a16:creationId xmlns:a16="http://schemas.microsoft.com/office/drawing/2014/main" id="{300AD2A7-5835-4826-8B5A-FEE47F148B70}"/>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Man did not and could not have lived at the same time as dinosaurs.</a:t>
            </a:r>
          </a:p>
        </p:txBody>
      </p:sp>
      <p:pic>
        <p:nvPicPr>
          <p:cNvPr id="5" name="Picture 4">
            <a:extLst>
              <a:ext uri="{FF2B5EF4-FFF2-40B4-BE49-F238E27FC236}">
                <a16:creationId xmlns:a16="http://schemas.microsoft.com/office/drawing/2014/main" id="{449C5269-AC1E-45D1-A8ED-11E34FB63C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4559" y="2900401"/>
            <a:ext cx="7908651" cy="3613437"/>
          </a:xfrm>
          <a:prstGeom prst="rect">
            <a:avLst/>
          </a:prstGeom>
        </p:spPr>
      </p:pic>
      <p:sp>
        <p:nvSpPr>
          <p:cNvPr id="6" name="TextBox 5">
            <a:extLst>
              <a:ext uri="{FF2B5EF4-FFF2-40B4-BE49-F238E27FC236}">
                <a16:creationId xmlns:a16="http://schemas.microsoft.com/office/drawing/2014/main" id="{C2B8AB06-0B7F-40C3-A1ED-8EC99D7E2791}"/>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12</a:t>
            </a:r>
          </a:p>
        </p:txBody>
      </p:sp>
    </p:spTree>
    <p:extLst>
      <p:ext uri="{BB962C8B-B14F-4D97-AF65-F5344CB8AC3E}">
        <p14:creationId xmlns:p14="http://schemas.microsoft.com/office/powerpoint/2010/main" val="38965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FCE1A-95D5-47F8-86CE-83BFD8F02837}"/>
              </a:ext>
            </a:extLst>
          </p:cNvPr>
          <p:cNvSpPr>
            <a:spLocks noGrp="1"/>
          </p:cNvSpPr>
          <p:nvPr>
            <p:ph idx="1"/>
          </p:nvPr>
        </p:nvSpPr>
        <p:spPr>
          <a:xfrm>
            <a:off x="628650" y="1825624"/>
            <a:ext cx="8070182" cy="2866691"/>
          </a:xfrm>
        </p:spPr>
        <p:txBody>
          <a:bodyPr>
            <a:normAutofit/>
          </a:bodyPr>
          <a:lstStyle/>
          <a:p>
            <a:r>
              <a:rPr lang="en-US" dirty="0"/>
              <a:t>The Bible not only tells us the future destiny of the universe, but it also tells the history of the universe.</a:t>
            </a:r>
          </a:p>
          <a:p>
            <a:r>
              <a:rPr lang="en-US" dirty="0"/>
              <a:t>Using the years and genealogies given, there was 4004 years from Creation to Christ.</a:t>
            </a:r>
          </a:p>
          <a:p>
            <a:r>
              <a:rPr lang="en-US" dirty="0"/>
              <a:t>We live about 2020 years after Christ.</a:t>
            </a:r>
          </a:p>
          <a:p>
            <a:r>
              <a:rPr lang="en-US" dirty="0"/>
              <a:t>The earth is 6000+ years old.</a:t>
            </a:r>
          </a:p>
        </p:txBody>
      </p:sp>
      <p:sp>
        <p:nvSpPr>
          <p:cNvPr id="5" name="Rectangle 4">
            <a:extLst>
              <a:ext uri="{FF2B5EF4-FFF2-40B4-BE49-F238E27FC236}">
                <a16:creationId xmlns:a16="http://schemas.microsoft.com/office/drawing/2014/main" id="{FBA06C3F-9DDF-49BF-AA24-95B6E813F71D}"/>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Dinosaurs lived millions of years ago, and the earth is billions of years old.</a:t>
            </a:r>
          </a:p>
        </p:txBody>
      </p:sp>
      <p:sp>
        <p:nvSpPr>
          <p:cNvPr id="2" name="Rectangle 1">
            <a:extLst>
              <a:ext uri="{FF2B5EF4-FFF2-40B4-BE49-F238E27FC236}">
                <a16:creationId xmlns:a16="http://schemas.microsoft.com/office/drawing/2014/main" id="{66AE98C2-DEE1-4D25-A55C-0208D495E1A4}"/>
              </a:ext>
            </a:extLst>
          </p:cNvPr>
          <p:cNvSpPr/>
          <p:nvPr/>
        </p:nvSpPr>
        <p:spPr>
          <a:xfrm>
            <a:off x="628650" y="4644187"/>
            <a:ext cx="5832308" cy="1771767"/>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So did dinosaurs live with man or millions of years before?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Well, much of what we know about dinosaurs is based on fossils…</a:t>
            </a:r>
          </a:p>
        </p:txBody>
      </p:sp>
      <p:sp>
        <p:nvSpPr>
          <p:cNvPr id="6" name="TextBox 5">
            <a:extLst>
              <a:ext uri="{FF2B5EF4-FFF2-40B4-BE49-F238E27FC236}">
                <a16:creationId xmlns:a16="http://schemas.microsoft.com/office/drawing/2014/main" id="{3A9D00E6-E1CC-43E2-B322-90962E80BC9D}"/>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13</a:t>
            </a:r>
          </a:p>
        </p:txBody>
      </p:sp>
    </p:spTree>
    <p:extLst>
      <p:ext uri="{BB962C8B-B14F-4D97-AF65-F5344CB8AC3E}">
        <p14:creationId xmlns:p14="http://schemas.microsoft.com/office/powerpoint/2010/main" val="28346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91891446-6AA1-43ED-91FC-5A03F35D11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rot="21480000">
            <a:off x="853377" y="1003258"/>
            <a:ext cx="7437246" cy="4764396"/>
          </a:xfrm>
          <a:prstGeom prst="rect">
            <a:avLst/>
          </a:prstGeom>
        </p:spPr>
      </p:pic>
      <p:sp>
        <p:nvSpPr>
          <p:cNvPr id="5" name="Freeform: Shape 4">
            <a:extLst>
              <a:ext uri="{FF2B5EF4-FFF2-40B4-BE49-F238E27FC236}">
                <a16:creationId xmlns:a16="http://schemas.microsoft.com/office/drawing/2014/main" id="{A521B800-7FB7-4AD9-A7CB-9226F2A28140}"/>
              </a:ext>
            </a:extLst>
          </p:cNvPr>
          <p:cNvSpPr/>
          <p:nvPr/>
        </p:nvSpPr>
        <p:spPr>
          <a:xfrm>
            <a:off x="3044142" y="1782501"/>
            <a:ext cx="3576577" cy="2847372"/>
          </a:xfrm>
          <a:custGeom>
            <a:avLst/>
            <a:gdLst>
              <a:gd name="connsiteX0" fmla="*/ 1105382 w 3576577"/>
              <a:gd name="connsiteY0" fmla="*/ 109960 h 2847372"/>
              <a:gd name="connsiteX1" fmla="*/ 1105382 w 3576577"/>
              <a:gd name="connsiteY1" fmla="*/ 109960 h 2847372"/>
              <a:gd name="connsiteX2" fmla="*/ 1186405 w 3576577"/>
              <a:gd name="connsiteY2" fmla="*/ 109960 h 2847372"/>
              <a:gd name="connsiteX3" fmla="*/ 1603093 w 3576577"/>
              <a:gd name="connsiteY3" fmla="*/ 0 h 2847372"/>
              <a:gd name="connsiteX4" fmla="*/ 3431893 w 3576577"/>
              <a:gd name="connsiteY4" fmla="*/ 1088021 h 2847372"/>
              <a:gd name="connsiteX5" fmla="*/ 3576577 w 3576577"/>
              <a:gd name="connsiteY5" fmla="*/ 1741990 h 2847372"/>
              <a:gd name="connsiteX6" fmla="*/ 3252486 w 3576577"/>
              <a:gd name="connsiteY6" fmla="*/ 2407534 h 2847372"/>
              <a:gd name="connsiteX7" fmla="*/ 2378597 w 3576577"/>
              <a:gd name="connsiteY7" fmla="*/ 2847372 h 2847372"/>
              <a:gd name="connsiteX8" fmla="*/ 659757 w 3576577"/>
              <a:gd name="connsiteY8" fmla="*/ 2558005 h 2847372"/>
              <a:gd name="connsiteX9" fmla="*/ 0 w 3576577"/>
              <a:gd name="connsiteY9" fmla="*/ 2106593 h 2847372"/>
              <a:gd name="connsiteX10" fmla="*/ 115747 w 3576577"/>
              <a:gd name="connsiteY10" fmla="*/ 1857737 h 2847372"/>
              <a:gd name="connsiteX11" fmla="*/ 1030147 w 3576577"/>
              <a:gd name="connsiteY11" fmla="*/ 2060294 h 2847372"/>
              <a:gd name="connsiteX12" fmla="*/ 1493134 w 3576577"/>
              <a:gd name="connsiteY12" fmla="*/ 1956122 h 2847372"/>
              <a:gd name="connsiteX13" fmla="*/ 1452623 w 3576577"/>
              <a:gd name="connsiteY13" fmla="*/ 1799864 h 2847372"/>
              <a:gd name="connsiteX14" fmla="*/ 405114 w 3576577"/>
              <a:gd name="connsiteY14" fmla="*/ 1174831 h 2847372"/>
              <a:gd name="connsiteX15" fmla="*/ 370390 w 3576577"/>
              <a:gd name="connsiteY15" fmla="*/ 966486 h 2847372"/>
              <a:gd name="connsiteX16" fmla="*/ 538223 w 3576577"/>
              <a:gd name="connsiteY16" fmla="*/ 804441 h 2847372"/>
              <a:gd name="connsiteX17" fmla="*/ 1226916 w 3576577"/>
              <a:gd name="connsiteY17" fmla="*/ 978061 h 2847372"/>
              <a:gd name="connsiteX18" fmla="*/ 1487347 w 3576577"/>
              <a:gd name="connsiteY18" fmla="*/ 787079 h 2847372"/>
              <a:gd name="connsiteX19" fmla="*/ 1383174 w 3576577"/>
              <a:gd name="connsiteY19" fmla="*/ 451413 h 2847372"/>
              <a:gd name="connsiteX20" fmla="*/ 1169043 w 3576577"/>
              <a:gd name="connsiteY20" fmla="*/ 329879 h 2847372"/>
              <a:gd name="connsiteX21" fmla="*/ 1221129 w 3576577"/>
              <a:gd name="connsiteY21" fmla="*/ 17362 h 2847372"/>
              <a:gd name="connsiteX0" fmla="*/ 1105382 w 3576577"/>
              <a:gd name="connsiteY0" fmla="*/ 109960 h 2847372"/>
              <a:gd name="connsiteX1" fmla="*/ 1105382 w 3576577"/>
              <a:gd name="connsiteY1" fmla="*/ 109960 h 2847372"/>
              <a:gd name="connsiteX2" fmla="*/ 1186405 w 3576577"/>
              <a:gd name="connsiteY2" fmla="*/ 109960 h 2847372"/>
              <a:gd name="connsiteX3" fmla="*/ 1603093 w 3576577"/>
              <a:gd name="connsiteY3" fmla="*/ 0 h 2847372"/>
              <a:gd name="connsiteX4" fmla="*/ 3431893 w 3576577"/>
              <a:gd name="connsiteY4" fmla="*/ 1088021 h 2847372"/>
              <a:gd name="connsiteX5" fmla="*/ 3576577 w 3576577"/>
              <a:gd name="connsiteY5" fmla="*/ 1741990 h 2847372"/>
              <a:gd name="connsiteX6" fmla="*/ 3252486 w 3576577"/>
              <a:gd name="connsiteY6" fmla="*/ 2407534 h 2847372"/>
              <a:gd name="connsiteX7" fmla="*/ 2378597 w 3576577"/>
              <a:gd name="connsiteY7" fmla="*/ 2847372 h 2847372"/>
              <a:gd name="connsiteX8" fmla="*/ 659757 w 3576577"/>
              <a:gd name="connsiteY8" fmla="*/ 2558005 h 2847372"/>
              <a:gd name="connsiteX9" fmla="*/ 0 w 3576577"/>
              <a:gd name="connsiteY9" fmla="*/ 2106593 h 2847372"/>
              <a:gd name="connsiteX10" fmla="*/ 115747 w 3576577"/>
              <a:gd name="connsiteY10" fmla="*/ 1857737 h 2847372"/>
              <a:gd name="connsiteX11" fmla="*/ 1030147 w 3576577"/>
              <a:gd name="connsiteY11" fmla="*/ 2060294 h 2847372"/>
              <a:gd name="connsiteX12" fmla="*/ 1493134 w 3576577"/>
              <a:gd name="connsiteY12" fmla="*/ 1956122 h 2847372"/>
              <a:gd name="connsiteX13" fmla="*/ 1452623 w 3576577"/>
              <a:gd name="connsiteY13" fmla="*/ 1799864 h 2847372"/>
              <a:gd name="connsiteX14" fmla="*/ 405114 w 3576577"/>
              <a:gd name="connsiteY14" fmla="*/ 1174831 h 2847372"/>
              <a:gd name="connsiteX15" fmla="*/ 370390 w 3576577"/>
              <a:gd name="connsiteY15" fmla="*/ 966486 h 2847372"/>
              <a:gd name="connsiteX16" fmla="*/ 538223 w 3576577"/>
              <a:gd name="connsiteY16" fmla="*/ 804441 h 2847372"/>
              <a:gd name="connsiteX17" fmla="*/ 1226916 w 3576577"/>
              <a:gd name="connsiteY17" fmla="*/ 978061 h 2847372"/>
              <a:gd name="connsiteX18" fmla="*/ 1487347 w 3576577"/>
              <a:gd name="connsiteY18" fmla="*/ 787079 h 2847372"/>
              <a:gd name="connsiteX19" fmla="*/ 1383174 w 3576577"/>
              <a:gd name="connsiteY19" fmla="*/ 451413 h 2847372"/>
              <a:gd name="connsiteX20" fmla="*/ 1169043 w 3576577"/>
              <a:gd name="connsiteY20" fmla="*/ 329879 h 2847372"/>
              <a:gd name="connsiteX0" fmla="*/ 1105382 w 3576577"/>
              <a:gd name="connsiteY0" fmla="*/ 109960 h 2847372"/>
              <a:gd name="connsiteX1" fmla="*/ 1105382 w 3576577"/>
              <a:gd name="connsiteY1" fmla="*/ 109960 h 2847372"/>
              <a:gd name="connsiteX2" fmla="*/ 1603093 w 3576577"/>
              <a:gd name="connsiteY2" fmla="*/ 0 h 2847372"/>
              <a:gd name="connsiteX3" fmla="*/ 3431893 w 3576577"/>
              <a:gd name="connsiteY3" fmla="*/ 1088021 h 2847372"/>
              <a:gd name="connsiteX4" fmla="*/ 3576577 w 3576577"/>
              <a:gd name="connsiteY4" fmla="*/ 1741990 h 2847372"/>
              <a:gd name="connsiteX5" fmla="*/ 3252486 w 3576577"/>
              <a:gd name="connsiteY5" fmla="*/ 2407534 h 2847372"/>
              <a:gd name="connsiteX6" fmla="*/ 2378597 w 3576577"/>
              <a:gd name="connsiteY6" fmla="*/ 2847372 h 2847372"/>
              <a:gd name="connsiteX7" fmla="*/ 659757 w 3576577"/>
              <a:gd name="connsiteY7" fmla="*/ 2558005 h 2847372"/>
              <a:gd name="connsiteX8" fmla="*/ 0 w 3576577"/>
              <a:gd name="connsiteY8" fmla="*/ 2106593 h 2847372"/>
              <a:gd name="connsiteX9" fmla="*/ 115747 w 3576577"/>
              <a:gd name="connsiteY9" fmla="*/ 1857737 h 2847372"/>
              <a:gd name="connsiteX10" fmla="*/ 1030147 w 3576577"/>
              <a:gd name="connsiteY10" fmla="*/ 2060294 h 2847372"/>
              <a:gd name="connsiteX11" fmla="*/ 1493134 w 3576577"/>
              <a:gd name="connsiteY11" fmla="*/ 1956122 h 2847372"/>
              <a:gd name="connsiteX12" fmla="*/ 1452623 w 3576577"/>
              <a:gd name="connsiteY12" fmla="*/ 1799864 h 2847372"/>
              <a:gd name="connsiteX13" fmla="*/ 405114 w 3576577"/>
              <a:gd name="connsiteY13" fmla="*/ 1174831 h 2847372"/>
              <a:gd name="connsiteX14" fmla="*/ 370390 w 3576577"/>
              <a:gd name="connsiteY14" fmla="*/ 966486 h 2847372"/>
              <a:gd name="connsiteX15" fmla="*/ 538223 w 3576577"/>
              <a:gd name="connsiteY15" fmla="*/ 804441 h 2847372"/>
              <a:gd name="connsiteX16" fmla="*/ 1226916 w 3576577"/>
              <a:gd name="connsiteY16" fmla="*/ 978061 h 2847372"/>
              <a:gd name="connsiteX17" fmla="*/ 1487347 w 3576577"/>
              <a:gd name="connsiteY17" fmla="*/ 787079 h 2847372"/>
              <a:gd name="connsiteX18" fmla="*/ 1383174 w 3576577"/>
              <a:gd name="connsiteY18" fmla="*/ 451413 h 2847372"/>
              <a:gd name="connsiteX19" fmla="*/ 1169043 w 3576577"/>
              <a:gd name="connsiteY19" fmla="*/ 329879 h 2847372"/>
              <a:gd name="connsiteX0" fmla="*/ 1105382 w 3576577"/>
              <a:gd name="connsiteY0" fmla="*/ 109960 h 2847372"/>
              <a:gd name="connsiteX1" fmla="*/ 1105382 w 3576577"/>
              <a:gd name="connsiteY1" fmla="*/ 109960 h 2847372"/>
              <a:gd name="connsiteX2" fmla="*/ 1603093 w 3576577"/>
              <a:gd name="connsiteY2" fmla="*/ 0 h 2847372"/>
              <a:gd name="connsiteX3" fmla="*/ 3431893 w 3576577"/>
              <a:gd name="connsiteY3" fmla="*/ 1088021 h 2847372"/>
              <a:gd name="connsiteX4" fmla="*/ 3576577 w 3576577"/>
              <a:gd name="connsiteY4" fmla="*/ 1741990 h 2847372"/>
              <a:gd name="connsiteX5" fmla="*/ 3252486 w 3576577"/>
              <a:gd name="connsiteY5" fmla="*/ 2407534 h 2847372"/>
              <a:gd name="connsiteX6" fmla="*/ 2378597 w 3576577"/>
              <a:gd name="connsiteY6" fmla="*/ 2847372 h 2847372"/>
              <a:gd name="connsiteX7" fmla="*/ 659757 w 3576577"/>
              <a:gd name="connsiteY7" fmla="*/ 2558005 h 2847372"/>
              <a:gd name="connsiteX8" fmla="*/ 0 w 3576577"/>
              <a:gd name="connsiteY8" fmla="*/ 2106593 h 2847372"/>
              <a:gd name="connsiteX9" fmla="*/ 115747 w 3576577"/>
              <a:gd name="connsiteY9" fmla="*/ 1857737 h 2847372"/>
              <a:gd name="connsiteX10" fmla="*/ 1030147 w 3576577"/>
              <a:gd name="connsiteY10" fmla="*/ 2060294 h 2847372"/>
              <a:gd name="connsiteX11" fmla="*/ 1493134 w 3576577"/>
              <a:gd name="connsiteY11" fmla="*/ 1956122 h 2847372"/>
              <a:gd name="connsiteX12" fmla="*/ 1452623 w 3576577"/>
              <a:gd name="connsiteY12" fmla="*/ 1799864 h 2847372"/>
              <a:gd name="connsiteX13" fmla="*/ 405114 w 3576577"/>
              <a:gd name="connsiteY13" fmla="*/ 1174831 h 2847372"/>
              <a:gd name="connsiteX14" fmla="*/ 370390 w 3576577"/>
              <a:gd name="connsiteY14" fmla="*/ 966486 h 2847372"/>
              <a:gd name="connsiteX15" fmla="*/ 538223 w 3576577"/>
              <a:gd name="connsiteY15" fmla="*/ 804441 h 2847372"/>
              <a:gd name="connsiteX16" fmla="*/ 1226916 w 3576577"/>
              <a:gd name="connsiteY16" fmla="*/ 978061 h 2847372"/>
              <a:gd name="connsiteX17" fmla="*/ 1487347 w 3576577"/>
              <a:gd name="connsiteY17" fmla="*/ 787079 h 2847372"/>
              <a:gd name="connsiteX18" fmla="*/ 1383174 w 3576577"/>
              <a:gd name="connsiteY18" fmla="*/ 451413 h 2847372"/>
              <a:gd name="connsiteX19" fmla="*/ 1169043 w 3576577"/>
              <a:gd name="connsiteY19" fmla="*/ 329879 h 2847372"/>
              <a:gd name="connsiteX20" fmla="*/ 1105382 w 3576577"/>
              <a:gd name="connsiteY20" fmla="*/ 109960 h 2847372"/>
              <a:gd name="connsiteX0" fmla="*/ 1105382 w 3576577"/>
              <a:gd name="connsiteY0" fmla="*/ 109960 h 2847372"/>
              <a:gd name="connsiteX1" fmla="*/ 1105382 w 3576577"/>
              <a:gd name="connsiteY1" fmla="*/ 109960 h 2847372"/>
              <a:gd name="connsiteX2" fmla="*/ 1603093 w 3576577"/>
              <a:gd name="connsiteY2" fmla="*/ 0 h 2847372"/>
              <a:gd name="connsiteX3" fmla="*/ 3431893 w 3576577"/>
              <a:gd name="connsiteY3" fmla="*/ 1088021 h 2847372"/>
              <a:gd name="connsiteX4" fmla="*/ 3576577 w 3576577"/>
              <a:gd name="connsiteY4" fmla="*/ 1741990 h 2847372"/>
              <a:gd name="connsiteX5" fmla="*/ 3252486 w 3576577"/>
              <a:gd name="connsiteY5" fmla="*/ 2407534 h 2847372"/>
              <a:gd name="connsiteX6" fmla="*/ 2378597 w 3576577"/>
              <a:gd name="connsiteY6" fmla="*/ 2847372 h 2847372"/>
              <a:gd name="connsiteX7" fmla="*/ 659757 w 3576577"/>
              <a:gd name="connsiteY7" fmla="*/ 2558005 h 2847372"/>
              <a:gd name="connsiteX8" fmla="*/ 0 w 3576577"/>
              <a:gd name="connsiteY8" fmla="*/ 2106593 h 2847372"/>
              <a:gd name="connsiteX9" fmla="*/ 115747 w 3576577"/>
              <a:gd name="connsiteY9" fmla="*/ 1857737 h 2847372"/>
              <a:gd name="connsiteX10" fmla="*/ 1030147 w 3576577"/>
              <a:gd name="connsiteY10" fmla="*/ 2060294 h 2847372"/>
              <a:gd name="connsiteX11" fmla="*/ 1493134 w 3576577"/>
              <a:gd name="connsiteY11" fmla="*/ 1956122 h 2847372"/>
              <a:gd name="connsiteX12" fmla="*/ 1452623 w 3576577"/>
              <a:gd name="connsiteY12" fmla="*/ 1799864 h 2847372"/>
              <a:gd name="connsiteX13" fmla="*/ 405114 w 3576577"/>
              <a:gd name="connsiteY13" fmla="*/ 1174831 h 2847372"/>
              <a:gd name="connsiteX14" fmla="*/ 370390 w 3576577"/>
              <a:gd name="connsiteY14" fmla="*/ 966486 h 2847372"/>
              <a:gd name="connsiteX15" fmla="*/ 538223 w 3576577"/>
              <a:gd name="connsiteY15" fmla="*/ 804441 h 2847372"/>
              <a:gd name="connsiteX16" fmla="*/ 1672541 w 3576577"/>
              <a:gd name="connsiteY16" fmla="*/ 1244278 h 2847372"/>
              <a:gd name="connsiteX17" fmla="*/ 1487347 w 3576577"/>
              <a:gd name="connsiteY17" fmla="*/ 787079 h 2847372"/>
              <a:gd name="connsiteX18" fmla="*/ 1383174 w 3576577"/>
              <a:gd name="connsiteY18" fmla="*/ 451413 h 2847372"/>
              <a:gd name="connsiteX19" fmla="*/ 1169043 w 3576577"/>
              <a:gd name="connsiteY19" fmla="*/ 329879 h 2847372"/>
              <a:gd name="connsiteX20" fmla="*/ 1105382 w 3576577"/>
              <a:gd name="connsiteY20" fmla="*/ 109960 h 2847372"/>
              <a:gd name="connsiteX0" fmla="*/ 1105382 w 3576577"/>
              <a:gd name="connsiteY0" fmla="*/ 109960 h 2847372"/>
              <a:gd name="connsiteX1" fmla="*/ 1105382 w 3576577"/>
              <a:gd name="connsiteY1" fmla="*/ 109960 h 2847372"/>
              <a:gd name="connsiteX2" fmla="*/ 1603093 w 3576577"/>
              <a:gd name="connsiteY2" fmla="*/ 0 h 2847372"/>
              <a:gd name="connsiteX3" fmla="*/ 3431893 w 3576577"/>
              <a:gd name="connsiteY3" fmla="*/ 1088021 h 2847372"/>
              <a:gd name="connsiteX4" fmla="*/ 3576577 w 3576577"/>
              <a:gd name="connsiteY4" fmla="*/ 1741990 h 2847372"/>
              <a:gd name="connsiteX5" fmla="*/ 3252486 w 3576577"/>
              <a:gd name="connsiteY5" fmla="*/ 2407534 h 2847372"/>
              <a:gd name="connsiteX6" fmla="*/ 2378597 w 3576577"/>
              <a:gd name="connsiteY6" fmla="*/ 2847372 h 2847372"/>
              <a:gd name="connsiteX7" fmla="*/ 659757 w 3576577"/>
              <a:gd name="connsiteY7" fmla="*/ 2558005 h 2847372"/>
              <a:gd name="connsiteX8" fmla="*/ 0 w 3576577"/>
              <a:gd name="connsiteY8" fmla="*/ 2106593 h 2847372"/>
              <a:gd name="connsiteX9" fmla="*/ 115747 w 3576577"/>
              <a:gd name="connsiteY9" fmla="*/ 1857737 h 2847372"/>
              <a:gd name="connsiteX10" fmla="*/ 1030147 w 3576577"/>
              <a:gd name="connsiteY10" fmla="*/ 2060294 h 2847372"/>
              <a:gd name="connsiteX11" fmla="*/ 1493134 w 3576577"/>
              <a:gd name="connsiteY11" fmla="*/ 1956122 h 2847372"/>
              <a:gd name="connsiteX12" fmla="*/ 1452623 w 3576577"/>
              <a:gd name="connsiteY12" fmla="*/ 1799864 h 2847372"/>
              <a:gd name="connsiteX13" fmla="*/ 405114 w 3576577"/>
              <a:gd name="connsiteY13" fmla="*/ 1174831 h 2847372"/>
              <a:gd name="connsiteX14" fmla="*/ 370390 w 3576577"/>
              <a:gd name="connsiteY14" fmla="*/ 966486 h 2847372"/>
              <a:gd name="connsiteX15" fmla="*/ 538223 w 3576577"/>
              <a:gd name="connsiteY15" fmla="*/ 804441 h 2847372"/>
              <a:gd name="connsiteX16" fmla="*/ 1672541 w 3576577"/>
              <a:gd name="connsiteY16" fmla="*/ 1244278 h 2847372"/>
              <a:gd name="connsiteX17" fmla="*/ 1857737 w 3576577"/>
              <a:gd name="connsiteY17" fmla="*/ 1053297 h 2847372"/>
              <a:gd name="connsiteX18" fmla="*/ 1383174 w 3576577"/>
              <a:gd name="connsiteY18" fmla="*/ 451413 h 2847372"/>
              <a:gd name="connsiteX19" fmla="*/ 1169043 w 3576577"/>
              <a:gd name="connsiteY19" fmla="*/ 329879 h 2847372"/>
              <a:gd name="connsiteX20" fmla="*/ 1105382 w 3576577"/>
              <a:gd name="connsiteY20" fmla="*/ 109960 h 284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76577" h="2847372">
                <a:moveTo>
                  <a:pt x="1105382" y="109960"/>
                </a:moveTo>
                <a:lnTo>
                  <a:pt x="1105382" y="109960"/>
                </a:lnTo>
                <a:lnTo>
                  <a:pt x="1603093" y="0"/>
                </a:lnTo>
                <a:lnTo>
                  <a:pt x="3431893" y="1088021"/>
                </a:lnTo>
                <a:lnTo>
                  <a:pt x="3576577" y="1741990"/>
                </a:lnTo>
                <a:lnTo>
                  <a:pt x="3252486" y="2407534"/>
                </a:lnTo>
                <a:lnTo>
                  <a:pt x="2378597" y="2847372"/>
                </a:lnTo>
                <a:lnTo>
                  <a:pt x="659757" y="2558005"/>
                </a:lnTo>
                <a:lnTo>
                  <a:pt x="0" y="2106593"/>
                </a:lnTo>
                <a:lnTo>
                  <a:pt x="115747" y="1857737"/>
                </a:lnTo>
                <a:lnTo>
                  <a:pt x="1030147" y="2060294"/>
                </a:lnTo>
                <a:lnTo>
                  <a:pt x="1493134" y="1956122"/>
                </a:lnTo>
                <a:lnTo>
                  <a:pt x="1452623" y="1799864"/>
                </a:lnTo>
                <a:lnTo>
                  <a:pt x="405114" y="1174831"/>
                </a:lnTo>
                <a:lnTo>
                  <a:pt x="370390" y="966486"/>
                </a:lnTo>
                <a:lnTo>
                  <a:pt x="538223" y="804441"/>
                </a:lnTo>
                <a:lnTo>
                  <a:pt x="1672541" y="1244278"/>
                </a:lnTo>
                <a:lnTo>
                  <a:pt x="1857737" y="1053297"/>
                </a:lnTo>
                <a:lnTo>
                  <a:pt x="1383174" y="451413"/>
                </a:lnTo>
                <a:lnTo>
                  <a:pt x="1169043" y="329879"/>
                </a:lnTo>
                <a:lnTo>
                  <a:pt x="1105382" y="109960"/>
                </a:lnTo>
                <a:close/>
              </a:path>
            </a:pathLst>
          </a:custGeom>
          <a:noFill/>
          <a:ln w="76200">
            <a:solidFill>
              <a:srgbClr val="B5D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74E173-2194-4042-8E6D-2FB7CF1475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413" y="1577550"/>
            <a:ext cx="1219306" cy="2719052"/>
          </a:xfrm>
          <a:prstGeom prst="rect">
            <a:avLst/>
          </a:prstGeom>
        </p:spPr>
      </p:pic>
      <p:sp>
        <p:nvSpPr>
          <p:cNvPr id="10" name="Rectangle 9">
            <a:extLst>
              <a:ext uri="{FF2B5EF4-FFF2-40B4-BE49-F238E27FC236}">
                <a16:creationId xmlns:a16="http://schemas.microsoft.com/office/drawing/2014/main" id="{F9EED10D-F95F-48D4-B39E-127919F145B3}"/>
              </a:ext>
            </a:extLst>
          </p:cNvPr>
          <p:cNvSpPr/>
          <p:nvPr/>
        </p:nvSpPr>
        <p:spPr>
          <a:xfrm rot="242638">
            <a:off x="221870" y="4834824"/>
            <a:ext cx="5147545" cy="1792601"/>
          </a:xfrm>
          <a:prstGeom prst="rect">
            <a:avLst/>
          </a:prstGeom>
          <a:solidFill>
            <a:srgbClr val="221C39"/>
          </a:solid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2400" b="1" dirty="0"/>
              <a:t>In 2000, amateur archaeologist Alvis </a:t>
            </a:r>
            <a:r>
              <a:rPr lang="en-US" sz="2400" b="1" dirty="0" err="1"/>
              <a:t>Delk</a:t>
            </a:r>
            <a:r>
              <a:rPr lang="en-US" sz="2400" b="1" dirty="0"/>
              <a:t> was working near Glen Rose, Texas and discovered a fossil having both human and dinosaur footprints. </a:t>
            </a:r>
          </a:p>
        </p:txBody>
      </p:sp>
    </p:spTree>
    <p:extLst>
      <p:ext uri="{BB962C8B-B14F-4D97-AF65-F5344CB8AC3E}">
        <p14:creationId xmlns:p14="http://schemas.microsoft.com/office/powerpoint/2010/main" val="12269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p:txBody>
          <a:bodyPr>
            <a:normAutofit/>
          </a:bodyPr>
          <a:lstStyle/>
          <a:p>
            <a:r>
              <a:rPr lang="en-US" dirty="0"/>
              <a:t>God created man &amp; animals (dinosaurs) on day 6.</a:t>
            </a:r>
          </a:p>
          <a:p>
            <a:endParaRPr lang="en-US" dirty="0"/>
          </a:p>
          <a:p>
            <a:endParaRPr lang="en-US" dirty="0"/>
          </a:p>
          <a:p>
            <a:endParaRPr lang="en-US" dirty="0"/>
          </a:p>
          <a:p>
            <a:r>
              <a:rPr lang="en-US" dirty="0"/>
              <a:t>Dinosaurs weren’t created to kill man.</a:t>
            </a:r>
          </a:p>
          <a:p>
            <a:r>
              <a:rPr lang="en-US" dirty="0"/>
              <a:t>Man was created to rule the earth.</a:t>
            </a:r>
          </a:p>
        </p:txBody>
      </p:sp>
      <p:sp>
        <p:nvSpPr>
          <p:cNvPr id="7" name="Rectangle 6">
            <a:extLst>
              <a:ext uri="{FF2B5EF4-FFF2-40B4-BE49-F238E27FC236}">
                <a16:creationId xmlns:a16="http://schemas.microsoft.com/office/drawing/2014/main" id="{69C0A1E5-3497-4375-9D6C-82E879ADA1F4}"/>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Man did not and could not have lived at the same time as dinosaurs.</a:t>
            </a:r>
          </a:p>
        </p:txBody>
      </p:sp>
      <p:sp>
        <p:nvSpPr>
          <p:cNvPr id="10" name="Rectangle 9">
            <a:extLst>
              <a:ext uri="{FF2B5EF4-FFF2-40B4-BE49-F238E27FC236}">
                <a16:creationId xmlns:a16="http://schemas.microsoft.com/office/drawing/2014/main" id="{454868DD-956A-4565-8E92-B8F51F59EB92}"/>
              </a:ext>
            </a:extLst>
          </p:cNvPr>
          <p:cNvSpPr/>
          <p:nvPr/>
        </p:nvSpPr>
        <p:spPr>
          <a:xfrm>
            <a:off x="628650" y="2354945"/>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Genesis 1:24 Then God said, “</a:t>
            </a:r>
            <a:r>
              <a:rPr lang="en-US" sz="2400" b="1" dirty="0">
                <a:solidFill>
                  <a:schemeClr val="tx1"/>
                </a:solidFill>
                <a:latin typeface="Times New Roman" panose="02020603050405020304" pitchFamily="18" charset="0"/>
                <a:cs typeface="Times New Roman" panose="02020603050405020304" pitchFamily="18" charset="0"/>
              </a:rPr>
              <a:t>Let the earth bring forth living creatures</a:t>
            </a:r>
            <a:r>
              <a:rPr lang="en-US" sz="2400" dirty="0">
                <a:solidFill>
                  <a:schemeClr val="tx1"/>
                </a:solidFill>
                <a:latin typeface="Times New Roman" panose="02020603050405020304" pitchFamily="18" charset="0"/>
                <a:cs typeface="Times New Roman" panose="02020603050405020304" pitchFamily="18" charset="0"/>
              </a:rPr>
              <a:t> after their kind: cattle and creeping things and </a:t>
            </a:r>
            <a:r>
              <a:rPr lang="en-US" sz="2400" b="1" dirty="0">
                <a:solidFill>
                  <a:schemeClr val="tx1"/>
                </a:solidFill>
                <a:latin typeface="Times New Roman" panose="02020603050405020304" pitchFamily="18" charset="0"/>
                <a:cs typeface="Times New Roman" panose="02020603050405020304" pitchFamily="18" charset="0"/>
              </a:rPr>
              <a:t>beasts of the earth </a:t>
            </a:r>
            <a:r>
              <a:rPr lang="en-US" sz="2400" dirty="0">
                <a:solidFill>
                  <a:schemeClr val="tx1"/>
                </a:solidFill>
                <a:latin typeface="Times New Roman" panose="02020603050405020304" pitchFamily="18" charset="0"/>
                <a:cs typeface="Times New Roman" panose="02020603050405020304" pitchFamily="18" charset="0"/>
              </a:rPr>
              <a:t>after their kind”; and it was so. </a:t>
            </a:r>
          </a:p>
        </p:txBody>
      </p:sp>
      <p:sp>
        <p:nvSpPr>
          <p:cNvPr id="11" name="Rectangle 10">
            <a:extLst>
              <a:ext uri="{FF2B5EF4-FFF2-40B4-BE49-F238E27FC236}">
                <a16:creationId xmlns:a16="http://schemas.microsoft.com/office/drawing/2014/main" id="{21605581-4274-41D7-992C-776F999CC8A5}"/>
              </a:ext>
            </a:extLst>
          </p:cNvPr>
          <p:cNvSpPr/>
          <p:nvPr/>
        </p:nvSpPr>
        <p:spPr>
          <a:xfrm>
            <a:off x="628650" y="4916695"/>
            <a:ext cx="7886700" cy="173736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Genesis 1:28 God blessed them; and God said to them, “Be fruitful and multiply, and fill the earth, and subdue it; </a:t>
            </a:r>
            <a:r>
              <a:rPr lang="en-US" sz="2400" b="1" dirty="0">
                <a:solidFill>
                  <a:schemeClr val="tx1"/>
                </a:solidFill>
                <a:latin typeface="Times New Roman" panose="02020603050405020304" pitchFamily="18" charset="0"/>
                <a:cs typeface="Times New Roman" panose="02020603050405020304" pitchFamily="18" charset="0"/>
              </a:rPr>
              <a:t>and rule over the fish of the sea and over the birds of the sky and over every living thing that moves on the earth.”</a:t>
            </a:r>
          </a:p>
        </p:txBody>
      </p:sp>
      <p:sp>
        <p:nvSpPr>
          <p:cNvPr id="8" name="TextBox 7">
            <a:extLst>
              <a:ext uri="{FF2B5EF4-FFF2-40B4-BE49-F238E27FC236}">
                <a16:creationId xmlns:a16="http://schemas.microsoft.com/office/drawing/2014/main" id="{E6DA94B5-FF24-4342-8111-4E6A3F8F9D36}"/>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15</a:t>
            </a:r>
          </a:p>
        </p:txBody>
      </p:sp>
    </p:spTree>
    <p:extLst>
      <p:ext uri="{BB962C8B-B14F-4D97-AF65-F5344CB8AC3E}">
        <p14:creationId xmlns:p14="http://schemas.microsoft.com/office/powerpoint/2010/main" val="16058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a:xfrm>
            <a:off x="628650" y="1825625"/>
            <a:ext cx="7886700" cy="3408848"/>
          </a:xfrm>
        </p:spPr>
        <p:txBody>
          <a:bodyPr>
            <a:normAutofit/>
          </a:bodyPr>
          <a:lstStyle/>
          <a:p>
            <a:r>
              <a:rPr lang="en-US" dirty="0"/>
              <a:t>Other verses say the same…</a:t>
            </a:r>
          </a:p>
        </p:txBody>
      </p:sp>
      <p:sp>
        <p:nvSpPr>
          <p:cNvPr id="4" name="Rectangle 3">
            <a:extLst>
              <a:ext uri="{FF2B5EF4-FFF2-40B4-BE49-F238E27FC236}">
                <a16:creationId xmlns:a16="http://schemas.microsoft.com/office/drawing/2014/main" id="{25BC8B70-6770-4AD5-827D-8A270B510671}"/>
              </a:ext>
            </a:extLst>
          </p:cNvPr>
          <p:cNvSpPr/>
          <p:nvPr/>
        </p:nvSpPr>
        <p:spPr>
          <a:xfrm>
            <a:off x="628650" y="4870034"/>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James 3:7 </a:t>
            </a:r>
            <a:r>
              <a:rPr lang="en-US" sz="2400" b="1" dirty="0">
                <a:solidFill>
                  <a:schemeClr val="tx1"/>
                </a:solidFill>
                <a:latin typeface="Times New Roman" panose="02020603050405020304" pitchFamily="18" charset="0"/>
                <a:cs typeface="Times New Roman" panose="02020603050405020304" pitchFamily="18" charset="0"/>
              </a:rPr>
              <a:t>For every species of beasts and birds, of reptiles and creatures of the sea, is tamed and has been tamed by the human race. </a:t>
            </a:r>
            <a:r>
              <a:rPr lang="en-US" sz="2400" dirty="0">
                <a:solidFill>
                  <a:schemeClr val="tx1"/>
                </a:solidFill>
                <a:latin typeface="Times New Roman" panose="02020603050405020304" pitchFamily="18" charset="0"/>
                <a:cs typeface="Times New Roman" panose="02020603050405020304" pitchFamily="18" charset="0"/>
              </a:rPr>
              <a:t>8a But no one can tame the tongue; </a:t>
            </a:r>
          </a:p>
        </p:txBody>
      </p:sp>
      <p:sp>
        <p:nvSpPr>
          <p:cNvPr id="6" name="Rectangle 5">
            <a:extLst>
              <a:ext uri="{FF2B5EF4-FFF2-40B4-BE49-F238E27FC236}">
                <a16:creationId xmlns:a16="http://schemas.microsoft.com/office/drawing/2014/main" id="{6FE02843-B52D-4CF9-8D09-97130998F883}"/>
              </a:ext>
            </a:extLst>
          </p:cNvPr>
          <p:cNvSpPr/>
          <p:nvPr/>
        </p:nvSpPr>
        <p:spPr>
          <a:xfrm>
            <a:off x="628650" y="2304662"/>
            <a:ext cx="7886700" cy="239796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Psalm 8:4 </a:t>
            </a:r>
            <a:r>
              <a:rPr lang="en-US" sz="2400" b="1" dirty="0">
                <a:solidFill>
                  <a:schemeClr val="tx1"/>
                </a:solidFill>
                <a:latin typeface="Times New Roman" panose="02020603050405020304" pitchFamily="18" charset="0"/>
                <a:cs typeface="Times New Roman" panose="02020603050405020304" pitchFamily="18" charset="0"/>
              </a:rPr>
              <a:t>What is man that You take thought of him</a:t>
            </a:r>
            <a:r>
              <a:rPr lang="en-US" sz="2400" dirty="0">
                <a:solidFill>
                  <a:schemeClr val="tx1"/>
                </a:solidFill>
                <a:latin typeface="Times New Roman" panose="02020603050405020304" pitchFamily="18" charset="0"/>
                <a:cs typeface="Times New Roman" panose="02020603050405020304" pitchFamily="18" charset="0"/>
              </a:rPr>
              <a:t>, And the son of man that You care for him? 5 Yet You have made him a little lower than God, And You crown him with glory and majesty! 6 </a:t>
            </a:r>
            <a:r>
              <a:rPr lang="en-US" sz="2400" b="1" dirty="0">
                <a:solidFill>
                  <a:schemeClr val="tx1"/>
                </a:solidFill>
                <a:latin typeface="Times New Roman" panose="02020603050405020304" pitchFamily="18" charset="0"/>
                <a:cs typeface="Times New Roman" panose="02020603050405020304" pitchFamily="18" charset="0"/>
              </a:rPr>
              <a:t>You make him to rule over the works of Your hands; You have put all things under his feet, 7 All sheep and oxen, And also the beasts of the field, </a:t>
            </a:r>
          </a:p>
        </p:txBody>
      </p:sp>
      <p:sp>
        <p:nvSpPr>
          <p:cNvPr id="9" name="Rectangle 8">
            <a:extLst>
              <a:ext uri="{FF2B5EF4-FFF2-40B4-BE49-F238E27FC236}">
                <a16:creationId xmlns:a16="http://schemas.microsoft.com/office/drawing/2014/main" id="{D336AB52-57CF-4F66-98CA-F400611B5028}"/>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Man did not and could not have lived at the same time as dinosaurs.</a:t>
            </a:r>
          </a:p>
        </p:txBody>
      </p:sp>
      <p:sp>
        <p:nvSpPr>
          <p:cNvPr id="7" name="TextBox 6">
            <a:extLst>
              <a:ext uri="{FF2B5EF4-FFF2-40B4-BE49-F238E27FC236}">
                <a16:creationId xmlns:a16="http://schemas.microsoft.com/office/drawing/2014/main" id="{E81B4C46-0681-47DE-B160-E74B6F041607}"/>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16</a:t>
            </a:r>
          </a:p>
        </p:txBody>
      </p:sp>
    </p:spTree>
    <p:extLst>
      <p:ext uri="{BB962C8B-B14F-4D97-AF65-F5344CB8AC3E}">
        <p14:creationId xmlns:p14="http://schemas.microsoft.com/office/powerpoint/2010/main" val="407221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a:extLst>
              <a:ext uri="{FF2B5EF4-FFF2-40B4-BE49-F238E27FC236}">
                <a16:creationId xmlns:a16="http://schemas.microsoft.com/office/drawing/2014/main" id="{F6D8E810-CEC9-4193-97B1-D7999C7105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rot="21480000">
            <a:off x="853377" y="1003258"/>
            <a:ext cx="7437246" cy="4764396"/>
          </a:xfrm>
          <a:prstGeom prst="rect">
            <a:avLst/>
          </a:prstGeom>
        </p:spPr>
      </p:pic>
      <p:pic>
        <p:nvPicPr>
          <p:cNvPr id="2" name="Picture 1">
            <a:extLst>
              <a:ext uri="{FF2B5EF4-FFF2-40B4-BE49-F238E27FC236}">
                <a16:creationId xmlns:a16="http://schemas.microsoft.com/office/drawing/2014/main" id="{6E43446B-BC9F-4816-BB8A-41FB4C68A6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03003"/>
            <a:ext cx="5401524" cy="2267909"/>
          </a:xfrm>
          <a:prstGeom prst="rect">
            <a:avLst/>
          </a:prstGeom>
        </p:spPr>
      </p:pic>
    </p:spTree>
    <p:extLst>
      <p:ext uri="{BB962C8B-B14F-4D97-AF65-F5344CB8AC3E}">
        <p14:creationId xmlns:p14="http://schemas.microsoft.com/office/powerpoint/2010/main" val="312819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descr="A lion with a person looking at the camera&#10;&#10;Description automatically generated">
            <a:extLst>
              <a:ext uri="{FF2B5EF4-FFF2-40B4-BE49-F238E27FC236}">
                <a16:creationId xmlns:a16="http://schemas.microsoft.com/office/drawing/2014/main" id="{D233435B-AF4A-4FE8-99D5-2123ECD291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480000">
            <a:off x="853377" y="1003258"/>
            <a:ext cx="7437246" cy="4764396"/>
          </a:xfrm>
          <a:prstGeom prst="rect">
            <a:avLst/>
          </a:prstGeom>
        </p:spPr>
      </p:pic>
      <p:pic>
        <p:nvPicPr>
          <p:cNvPr id="2" name="Picture 1">
            <a:extLst>
              <a:ext uri="{FF2B5EF4-FFF2-40B4-BE49-F238E27FC236}">
                <a16:creationId xmlns:a16="http://schemas.microsoft.com/office/drawing/2014/main" id="{67DB0B0C-002E-43B4-B009-0093A1FD38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2868" y="4844409"/>
            <a:ext cx="5279594" cy="1926503"/>
          </a:xfrm>
          <a:prstGeom prst="rect">
            <a:avLst/>
          </a:prstGeom>
        </p:spPr>
      </p:pic>
      <p:sp>
        <p:nvSpPr>
          <p:cNvPr id="7" name="TextBox 6">
            <a:extLst>
              <a:ext uri="{FF2B5EF4-FFF2-40B4-BE49-F238E27FC236}">
                <a16:creationId xmlns:a16="http://schemas.microsoft.com/office/drawing/2014/main" id="{40A70714-55AB-4103-AB94-303685BC4CEE}"/>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18</a:t>
            </a:r>
          </a:p>
        </p:txBody>
      </p:sp>
    </p:spTree>
    <p:extLst>
      <p:ext uri="{BB962C8B-B14F-4D97-AF65-F5344CB8AC3E}">
        <p14:creationId xmlns:p14="http://schemas.microsoft.com/office/powerpoint/2010/main" val="217534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83262-7888-48D0-A09B-4539F451177B}"/>
              </a:ext>
            </a:extLst>
          </p:cNvPr>
          <p:cNvSpPr/>
          <p:nvPr/>
        </p:nvSpPr>
        <p:spPr>
          <a:xfrm>
            <a:off x="0" y="0"/>
            <a:ext cx="9144000" cy="6858000"/>
          </a:xfrm>
          <a:prstGeom prst="rect">
            <a:avLst/>
          </a:prstGeom>
          <a:solidFill>
            <a:srgbClr val="B5D7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901AD7-3AB0-4E37-B07F-A96C62844E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37129" y="3244241"/>
            <a:ext cx="3306871" cy="3613759"/>
          </a:xfrm>
          <a:prstGeom prst="rect">
            <a:avLst/>
          </a:prstGeom>
        </p:spPr>
      </p:pic>
      <p:sp>
        <p:nvSpPr>
          <p:cNvPr id="6" name="Rectangle 5">
            <a:extLst>
              <a:ext uri="{FF2B5EF4-FFF2-40B4-BE49-F238E27FC236}">
                <a16:creationId xmlns:a16="http://schemas.microsoft.com/office/drawing/2014/main" id="{C24C9906-FEA4-4542-BD01-4FA8AC43DF11}"/>
              </a:ext>
            </a:extLst>
          </p:cNvPr>
          <p:cNvSpPr/>
          <p:nvPr/>
        </p:nvSpPr>
        <p:spPr>
          <a:xfrm>
            <a:off x="924560" y="1554480"/>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accent1">
                    <a:lumMod val="50000"/>
                  </a:schemeClr>
                </a:solidFill>
              </a:rPr>
              <a:t>“What about Dinosaurs?”</a:t>
            </a:r>
          </a:p>
        </p:txBody>
      </p:sp>
    </p:spTree>
    <p:extLst>
      <p:ext uri="{BB962C8B-B14F-4D97-AF65-F5344CB8AC3E}">
        <p14:creationId xmlns:p14="http://schemas.microsoft.com/office/powerpoint/2010/main" val="40288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74FDCF5C-48D8-4DDE-AE40-5990C485950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rot="21480000">
            <a:off x="853377" y="1003258"/>
            <a:ext cx="7437246" cy="4764396"/>
          </a:xfrm>
          <a:prstGeom prst="rect">
            <a:avLst/>
          </a:prstGeom>
        </p:spPr>
      </p:pic>
      <p:pic>
        <p:nvPicPr>
          <p:cNvPr id="3" name="Picture 2">
            <a:extLst>
              <a:ext uri="{FF2B5EF4-FFF2-40B4-BE49-F238E27FC236}">
                <a16:creationId xmlns:a16="http://schemas.microsoft.com/office/drawing/2014/main" id="{B15E4E5E-CC33-4D6C-9E00-3AB9C52696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63250"/>
            <a:ext cx="5377138" cy="2194750"/>
          </a:xfrm>
          <a:prstGeom prst="rect">
            <a:avLst/>
          </a:prstGeom>
        </p:spPr>
      </p:pic>
    </p:spTree>
    <p:extLst>
      <p:ext uri="{BB962C8B-B14F-4D97-AF65-F5344CB8AC3E}">
        <p14:creationId xmlns:p14="http://schemas.microsoft.com/office/powerpoint/2010/main" val="1594777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2EB12250-E682-4B95-A213-987715006C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rot="21480000">
            <a:off x="853377" y="1003258"/>
            <a:ext cx="7437246" cy="4764396"/>
          </a:xfrm>
          <a:prstGeom prst="rect">
            <a:avLst/>
          </a:prstGeom>
        </p:spPr>
      </p:pic>
      <p:pic>
        <p:nvPicPr>
          <p:cNvPr id="4" name="Picture 3">
            <a:extLst>
              <a:ext uri="{FF2B5EF4-FFF2-40B4-BE49-F238E27FC236}">
                <a16:creationId xmlns:a16="http://schemas.microsoft.com/office/drawing/2014/main" id="{76C7BE8F-75E0-487B-BDCF-60A3DD7AFA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8028" y="127529"/>
            <a:ext cx="5474682" cy="2517866"/>
          </a:xfrm>
          <a:prstGeom prst="rect">
            <a:avLst/>
          </a:prstGeom>
        </p:spPr>
      </p:pic>
      <p:sp>
        <p:nvSpPr>
          <p:cNvPr id="8" name="TextBox 7">
            <a:extLst>
              <a:ext uri="{FF2B5EF4-FFF2-40B4-BE49-F238E27FC236}">
                <a16:creationId xmlns:a16="http://schemas.microsoft.com/office/drawing/2014/main" id="{405866B4-9611-40A4-BD34-7CF281EFBE59}"/>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20</a:t>
            </a:r>
          </a:p>
        </p:txBody>
      </p:sp>
    </p:spTree>
    <p:extLst>
      <p:ext uri="{BB962C8B-B14F-4D97-AF65-F5344CB8AC3E}">
        <p14:creationId xmlns:p14="http://schemas.microsoft.com/office/powerpoint/2010/main" val="444970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a:xfrm>
            <a:off x="628650" y="1825625"/>
            <a:ext cx="7886700" cy="1119630"/>
          </a:xfrm>
        </p:spPr>
        <p:txBody>
          <a:bodyPr>
            <a:normAutofit/>
          </a:bodyPr>
          <a:lstStyle/>
          <a:p>
            <a:r>
              <a:rPr lang="en-US" dirty="0"/>
              <a:t>If Man can tame elephants, lions and killer whales...</a:t>
            </a:r>
          </a:p>
          <a:p>
            <a:r>
              <a:rPr lang="en-US" dirty="0"/>
              <a:t>What makes dinosaurs any different?</a:t>
            </a:r>
          </a:p>
        </p:txBody>
      </p:sp>
      <p:pic>
        <p:nvPicPr>
          <p:cNvPr id="7" name="Picture 6">
            <a:extLst>
              <a:ext uri="{FF2B5EF4-FFF2-40B4-BE49-F238E27FC236}">
                <a16:creationId xmlns:a16="http://schemas.microsoft.com/office/drawing/2014/main" id="{E8DFE8A2-731B-4692-9101-5CE05CEFAF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53377" y="3046974"/>
            <a:ext cx="5487265" cy="35152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a:extLst>
              <a:ext uri="{FF2B5EF4-FFF2-40B4-BE49-F238E27FC236}">
                <a16:creationId xmlns:a16="http://schemas.microsoft.com/office/drawing/2014/main" id="{B2E8538F-5BE0-437C-AB0D-7237EE538F20}"/>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Man did not and could not have lived at the same time as dinosaurs.</a:t>
            </a:r>
          </a:p>
        </p:txBody>
      </p:sp>
      <p:pic>
        <p:nvPicPr>
          <p:cNvPr id="10" name="Picture 9">
            <a:extLst>
              <a:ext uri="{FF2B5EF4-FFF2-40B4-BE49-F238E27FC236}">
                <a16:creationId xmlns:a16="http://schemas.microsoft.com/office/drawing/2014/main" id="{7676D2A4-698A-4B18-947B-E89C423977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8009" y="3571971"/>
            <a:ext cx="4224894" cy="3286029"/>
          </a:xfrm>
          <a:prstGeom prst="rect">
            <a:avLst/>
          </a:prstGeom>
        </p:spPr>
      </p:pic>
      <p:sp>
        <p:nvSpPr>
          <p:cNvPr id="9" name="TextBox 8">
            <a:extLst>
              <a:ext uri="{FF2B5EF4-FFF2-40B4-BE49-F238E27FC236}">
                <a16:creationId xmlns:a16="http://schemas.microsoft.com/office/drawing/2014/main" id="{031316C4-DDC8-40C7-8458-F693926F687A}"/>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21</a:t>
            </a:r>
          </a:p>
        </p:txBody>
      </p:sp>
    </p:spTree>
    <p:extLst>
      <p:ext uri="{BB962C8B-B14F-4D97-AF65-F5344CB8AC3E}">
        <p14:creationId xmlns:p14="http://schemas.microsoft.com/office/powerpoint/2010/main" val="253124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640B04-0C8A-474C-BFF0-9C42DE5A28BB}"/>
              </a:ext>
            </a:extLst>
          </p:cNvPr>
          <p:cNvSpPr txBox="1"/>
          <p:nvPr/>
        </p:nvSpPr>
        <p:spPr>
          <a:xfrm>
            <a:off x="4223786" y="546709"/>
            <a:ext cx="445008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Myth </a:t>
            </a:r>
            <a:r>
              <a:rPr kumimoji="0" lang="en-US" sz="5400" b="1" i="0" u="none" strike="noStrike" kern="1200" cap="none" spc="0" normalizeH="0" baseline="0" noProof="0" dirty="0">
                <a:ln w="57150">
                  <a:solidFill>
                    <a:prstClr val="white"/>
                  </a:solidFill>
                </a:ln>
                <a:solidFill>
                  <a:srgbClr val="C00000"/>
                </a:solidFill>
                <a:effectLst/>
                <a:uLnTx/>
                <a:uFillTx/>
                <a:latin typeface="Arial Black" panose="020B0A04020102020204" pitchFamily="34" charset="0"/>
                <a:ea typeface="+mn-ea"/>
                <a:cs typeface="+mn-cs"/>
              </a:rPr>
              <a:t>#</a:t>
            </a: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 2</a:t>
            </a:r>
            <a:endParaRPr kumimoji="0" lang="en-US" sz="3200" b="0" i="0" u="none" strike="noStrike" kern="1200" cap="none" spc="0" normalizeH="0" baseline="0" noProof="0" dirty="0">
              <a:ln w="57150">
                <a:solidFill>
                  <a:prstClr val="black"/>
                </a:solid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812380-09F7-4AE1-AF49-492D295A8DC1}"/>
              </a:ext>
            </a:extLst>
          </p:cNvPr>
          <p:cNvSpPr txBox="1"/>
          <p:nvPr/>
        </p:nvSpPr>
        <p:spPr>
          <a:xfrm>
            <a:off x="4128554" y="1604208"/>
            <a:ext cx="480423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Man did not and could not have lived at the same time as dinosaurs.</a:t>
            </a:r>
          </a:p>
        </p:txBody>
      </p:sp>
      <p:sp>
        <p:nvSpPr>
          <p:cNvPr id="11" name="Content Placeholder 2">
            <a:extLst>
              <a:ext uri="{FF2B5EF4-FFF2-40B4-BE49-F238E27FC236}">
                <a16:creationId xmlns:a16="http://schemas.microsoft.com/office/drawing/2014/main" id="{BA83C31A-9B16-4B81-A32A-251586747E7D}"/>
              </a:ext>
            </a:extLst>
          </p:cNvPr>
          <p:cNvSpPr>
            <a:spLocks noGrp="1"/>
          </p:cNvSpPr>
          <p:nvPr>
            <p:ph idx="1"/>
          </p:nvPr>
        </p:nvSpPr>
        <p:spPr>
          <a:xfrm>
            <a:off x="628650" y="4451683"/>
            <a:ext cx="7886700" cy="1754326"/>
          </a:xfrm>
        </p:spPr>
        <p:txBody>
          <a:bodyPr>
            <a:normAutofit lnSpcReduction="10000"/>
          </a:bodyPr>
          <a:lstStyle/>
          <a:p>
            <a:r>
              <a:rPr lang="en-US" sz="3200" b="1" dirty="0">
                <a:solidFill>
                  <a:srgbClr val="FFF26B"/>
                </a:solidFill>
              </a:rPr>
              <a:t>Outcome – Science, history, common sense and the Bible all seem to agree that man could and did live at the same time as dinosaurs.</a:t>
            </a:r>
          </a:p>
        </p:txBody>
      </p:sp>
      <p:pic>
        <p:nvPicPr>
          <p:cNvPr id="4" name="Picture 3">
            <a:extLst>
              <a:ext uri="{FF2B5EF4-FFF2-40B4-BE49-F238E27FC236}">
                <a16:creationId xmlns:a16="http://schemas.microsoft.com/office/drawing/2014/main" id="{37719BC7-3F28-4629-854A-12EB3B80FB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133" y="558632"/>
            <a:ext cx="3514037" cy="3260377"/>
          </a:xfrm>
          <a:prstGeom prst="rect">
            <a:avLst/>
          </a:prstGeom>
        </p:spPr>
      </p:pic>
    </p:spTree>
    <p:extLst>
      <p:ext uri="{BB962C8B-B14F-4D97-AF65-F5344CB8AC3E}">
        <p14:creationId xmlns:p14="http://schemas.microsoft.com/office/powerpoint/2010/main" val="1698132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640B04-0C8A-474C-BFF0-9C42DE5A28BB}"/>
              </a:ext>
            </a:extLst>
          </p:cNvPr>
          <p:cNvSpPr txBox="1"/>
          <p:nvPr/>
        </p:nvSpPr>
        <p:spPr>
          <a:xfrm>
            <a:off x="4223786" y="546709"/>
            <a:ext cx="445008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Myth </a:t>
            </a:r>
            <a:r>
              <a:rPr kumimoji="0" lang="en-US" sz="5400" b="1" i="0" u="none" strike="noStrike" kern="1200" cap="none" spc="0" normalizeH="0" baseline="0" noProof="0" dirty="0">
                <a:ln w="57150">
                  <a:solidFill>
                    <a:prstClr val="white"/>
                  </a:solidFill>
                </a:ln>
                <a:solidFill>
                  <a:srgbClr val="C00000"/>
                </a:solidFill>
                <a:effectLst/>
                <a:uLnTx/>
                <a:uFillTx/>
                <a:latin typeface="Arial Black" panose="020B0A04020102020204" pitchFamily="34" charset="0"/>
                <a:ea typeface="+mn-ea"/>
                <a:cs typeface="+mn-cs"/>
              </a:rPr>
              <a:t>#</a:t>
            </a: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 3</a:t>
            </a:r>
            <a:endParaRPr kumimoji="0" lang="en-US" sz="3200" b="0" i="0" u="none" strike="noStrike" kern="1200" cap="none" spc="0" normalizeH="0" baseline="0" noProof="0" dirty="0">
              <a:ln w="57150">
                <a:solidFill>
                  <a:prstClr val="black"/>
                </a:solid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00A8687-8417-44F2-AE17-8A0BC5D271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133" y="558632"/>
            <a:ext cx="3514037" cy="3260377"/>
          </a:xfrm>
          <a:prstGeom prst="rect">
            <a:avLst/>
          </a:prstGeom>
        </p:spPr>
      </p:pic>
      <p:sp>
        <p:nvSpPr>
          <p:cNvPr id="10" name="Content Placeholder 2">
            <a:extLst>
              <a:ext uri="{FF2B5EF4-FFF2-40B4-BE49-F238E27FC236}">
                <a16:creationId xmlns:a16="http://schemas.microsoft.com/office/drawing/2014/main" id="{E7622BBB-4BD4-42A6-BA44-3F600E023099}"/>
              </a:ext>
            </a:extLst>
          </p:cNvPr>
          <p:cNvSpPr>
            <a:spLocks noGrp="1"/>
          </p:cNvSpPr>
          <p:nvPr>
            <p:ph idx="1"/>
          </p:nvPr>
        </p:nvSpPr>
        <p:spPr>
          <a:xfrm>
            <a:off x="628650" y="4175760"/>
            <a:ext cx="7886700" cy="2001202"/>
          </a:xfrm>
        </p:spPr>
        <p:txBody>
          <a:bodyPr>
            <a:normAutofit/>
          </a:bodyPr>
          <a:lstStyle/>
          <a:p>
            <a:r>
              <a:rPr lang="en-US" sz="3200" b="1" dirty="0">
                <a:solidFill>
                  <a:srgbClr val="FFF26B"/>
                </a:solidFill>
              </a:rPr>
              <a:t>In a book titled The Genesis Question, the author ridicules the descriptions of Behemoth and Leviathan and supposes these animals could not have existed. </a:t>
            </a:r>
          </a:p>
        </p:txBody>
      </p:sp>
      <p:sp>
        <p:nvSpPr>
          <p:cNvPr id="9" name="TextBox 8">
            <a:extLst>
              <a:ext uri="{FF2B5EF4-FFF2-40B4-BE49-F238E27FC236}">
                <a16:creationId xmlns:a16="http://schemas.microsoft.com/office/drawing/2014/main" id="{D8F1AA21-7E9D-4C95-BE3D-E429E096AA2E}"/>
              </a:ext>
            </a:extLst>
          </p:cNvPr>
          <p:cNvSpPr txBox="1"/>
          <p:nvPr/>
        </p:nvSpPr>
        <p:spPr>
          <a:xfrm>
            <a:off x="4105469" y="1704396"/>
            <a:ext cx="470262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The creatures described in Job weren’t real animals.</a:t>
            </a:r>
          </a:p>
        </p:txBody>
      </p:sp>
    </p:spTree>
    <p:extLst>
      <p:ext uri="{BB962C8B-B14F-4D97-AF65-F5344CB8AC3E}">
        <p14:creationId xmlns:p14="http://schemas.microsoft.com/office/powerpoint/2010/main" val="256663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275C3-F1EA-45BB-8350-3B234F16B0DF}"/>
              </a:ext>
            </a:extLst>
          </p:cNvPr>
          <p:cNvSpPr>
            <a:spLocks noGrp="1"/>
          </p:cNvSpPr>
          <p:nvPr>
            <p:ph idx="1"/>
          </p:nvPr>
        </p:nvSpPr>
        <p:spPr>
          <a:xfrm>
            <a:off x="628650" y="1825625"/>
            <a:ext cx="7325360" cy="4681546"/>
          </a:xfrm>
        </p:spPr>
        <p:txBody>
          <a:bodyPr>
            <a:normAutofit lnSpcReduction="10000"/>
          </a:bodyPr>
          <a:lstStyle/>
          <a:p>
            <a:r>
              <a:rPr lang="en-US" dirty="0"/>
              <a:t>God’s Power Shown in Creatures</a:t>
            </a:r>
          </a:p>
          <a:p>
            <a:r>
              <a:rPr lang="en-US" dirty="0"/>
              <a:t>Job 40:15-24 Behemoth (giant mammal)</a:t>
            </a:r>
          </a:p>
          <a:p>
            <a:endParaRPr lang="en-US" dirty="0"/>
          </a:p>
          <a:p>
            <a:endParaRPr lang="en-US" dirty="0"/>
          </a:p>
          <a:p>
            <a:endParaRPr lang="en-US" dirty="0"/>
          </a:p>
          <a:p>
            <a:endParaRPr lang="en-US" dirty="0"/>
          </a:p>
          <a:p>
            <a:endParaRPr lang="en-US" dirty="0"/>
          </a:p>
          <a:p>
            <a:endParaRPr lang="en-US" sz="3600" dirty="0"/>
          </a:p>
          <a:p>
            <a:r>
              <a:rPr lang="en-US" dirty="0"/>
              <a:t>Objection offered – No animal could have bones like bronze.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915F1737-26BA-464F-8B5E-B2A86072A893}"/>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The creatures described in Job weren’t real animals.</a:t>
            </a:r>
          </a:p>
        </p:txBody>
      </p:sp>
      <p:sp>
        <p:nvSpPr>
          <p:cNvPr id="5" name="Rectangle 4">
            <a:extLst>
              <a:ext uri="{FF2B5EF4-FFF2-40B4-BE49-F238E27FC236}">
                <a16:creationId xmlns:a16="http://schemas.microsoft.com/office/drawing/2014/main" id="{FB8785D7-4EA1-4813-8F02-23F1F4A740BE}"/>
              </a:ext>
            </a:extLst>
          </p:cNvPr>
          <p:cNvSpPr/>
          <p:nvPr/>
        </p:nvSpPr>
        <p:spPr>
          <a:xfrm>
            <a:off x="628650" y="2799402"/>
            <a:ext cx="7886700" cy="10058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Job 40:15 “Behold now, Behemoth, which I made as well as you; He eats grass like an ox.</a:t>
            </a:r>
          </a:p>
        </p:txBody>
      </p:sp>
      <p:sp>
        <p:nvSpPr>
          <p:cNvPr id="6" name="Rectangle 5">
            <a:extLst>
              <a:ext uri="{FF2B5EF4-FFF2-40B4-BE49-F238E27FC236}">
                <a16:creationId xmlns:a16="http://schemas.microsoft.com/office/drawing/2014/main" id="{E1D48E80-6A91-47B5-BB44-E9BE5D2340F0}"/>
              </a:ext>
            </a:extLst>
          </p:cNvPr>
          <p:cNvSpPr/>
          <p:nvPr/>
        </p:nvSpPr>
        <p:spPr>
          <a:xfrm>
            <a:off x="628650" y="3881510"/>
            <a:ext cx="7886700" cy="16459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Job 40:17 “He bends </a:t>
            </a:r>
            <a:r>
              <a:rPr lang="en-US" sz="2400" b="1" dirty="0">
                <a:solidFill>
                  <a:schemeClr val="tx1"/>
                </a:solidFill>
                <a:latin typeface="Times New Roman" panose="02020603050405020304" pitchFamily="18" charset="0"/>
                <a:cs typeface="Times New Roman" panose="02020603050405020304" pitchFamily="18" charset="0"/>
              </a:rPr>
              <a:t>his tail like a cedar</a:t>
            </a:r>
            <a:r>
              <a:rPr lang="en-US" sz="2400" dirty="0">
                <a:solidFill>
                  <a:schemeClr val="tx1"/>
                </a:solidFill>
                <a:latin typeface="Times New Roman" panose="02020603050405020304" pitchFamily="18" charset="0"/>
                <a:cs typeface="Times New Roman" panose="02020603050405020304" pitchFamily="18" charset="0"/>
              </a:rPr>
              <a:t>; The sinews of his thighs are knit together. 18 “His </a:t>
            </a:r>
            <a:r>
              <a:rPr lang="en-US" sz="2400" b="1" dirty="0">
                <a:solidFill>
                  <a:schemeClr val="tx1"/>
                </a:solidFill>
                <a:latin typeface="Times New Roman" panose="02020603050405020304" pitchFamily="18" charset="0"/>
                <a:cs typeface="Times New Roman" panose="02020603050405020304" pitchFamily="18" charset="0"/>
              </a:rPr>
              <a:t>bones are tubes of bronze</a:t>
            </a:r>
            <a:r>
              <a:rPr lang="en-US" sz="2400" dirty="0">
                <a:solidFill>
                  <a:schemeClr val="tx1"/>
                </a:solidFill>
                <a:latin typeface="Times New Roman" panose="02020603050405020304" pitchFamily="18" charset="0"/>
                <a:cs typeface="Times New Roman" panose="02020603050405020304" pitchFamily="18" charset="0"/>
              </a:rPr>
              <a:t>; His </a:t>
            </a:r>
            <a:r>
              <a:rPr lang="en-US" sz="2400" b="1" dirty="0">
                <a:solidFill>
                  <a:schemeClr val="tx1"/>
                </a:solidFill>
                <a:latin typeface="Times New Roman" panose="02020603050405020304" pitchFamily="18" charset="0"/>
                <a:cs typeface="Times New Roman" panose="02020603050405020304" pitchFamily="18" charset="0"/>
              </a:rPr>
              <a:t>limbs are like bars of iron</a:t>
            </a:r>
            <a:r>
              <a:rPr lang="en-US" sz="2400" dirty="0">
                <a:solidFill>
                  <a:schemeClr val="tx1"/>
                </a:solidFill>
                <a:latin typeface="Times New Roman" panose="02020603050405020304" pitchFamily="18" charset="0"/>
                <a:cs typeface="Times New Roman" panose="02020603050405020304" pitchFamily="18" charset="0"/>
              </a:rPr>
              <a:t>. 19 “</a:t>
            </a:r>
            <a:r>
              <a:rPr lang="en-US" sz="2400" b="1" dirty="0">
                <a:solidFill>
                  <a:schemeClr val="tx1"/>
                </a:solidFill>
                <a:latin typeface="Times New Roman" panose="02020603050405020304" pitchFamily="18" charset="0"/>
                <a:cs typeface="Times New Roman" panose="02020603050405020304" pitchFamily="18" charset="0"/>
              </a:rPr>
              <a:t>He is the first of the ways of God</a:t>
            </a:r>
            <a:r>
              <a:rPr lang="en-US" sz="2400" dirty="0">
                <a:solidFill>
                  <a:schemeClr val="tx1"/>
                </a:solidFill>
                <a:latin typeface="Times New Roman" panose="02020603050405020304" pitchFamily="18" charset="0"/>
                <a:cs typeface="Times New Roman" panose="02020603050405020304" pitchFamily="18" charset="0"/>
              </a:rPr>
              <a:t>; Let his maker bring near his sword.</a:t>
            </a:r>
          </a:p>
        </p:txBody>
      </p:sp>
      <p:sp>
        <p:nvSpPr>
          <p:cNvPr id="7" name="TextBox 6">
            <a:extLst>
              <a:ext uri="{FF2B5EF4-FFF2-40B4-BE49-F238E27FC236}">
                <a16:creationId xmlns:a16="http://schemas.microsoft.com/office/drawing/2014/main" id="{36F236BF-9928-442A-8D76-8AC922BA2DB3}"/>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24</a:t>
            </a:r>
          </a:p>
        </p:txBody>
      </p:sp>
    </p:spTree>
    <p:extLst>
      <p:ext uri="{BB962C8B-B14F-4D97-AF65-F5344CB8AC3E}">
        <p14:creationId xmlns:p14="http://schemas.microsoft.com/office/powerpoint/2010/main" val="15629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275C3-F1EA-45BB-8350-3B234F16B0DF}"/>
              </a:ext>
            </a:extLst>
          </p:cNvPr>
          <p:cNvSpPr>
            <a:spLocks noGrp="1"/>
          </p:cNvSpPr>
          <p:nvPr>
            <p:ph idx="1"/>
          </p:nvPr>
        </p:nvSpPr>
        <p:spPr>
          <a:xfrm>
            <a:off x="628650" y="1795145"/>
            <a:ext cx="7083592" cy="2517775"/>
          </a:xfrm>
        </p:spPr>
        <p:txBody>
          <a:bodyPr>
            <a:normAutofit/>
          </a:bodyPr>
          <a:lstStyle/>
          <a:p>
            <a:r>
              <a:rPr lang="en-US" dirty="0"/>
              <a:t>Job 41:1-34 Leviathan (large sea-creature)</a:t>
            </a:r>
          </a:p>
          <a:p>
            <a:endParaRPr lang="en-US" dirty="0"/>
          </a:p>
          <a:p>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915F1737-26BA-464F-8B5E-B2A86072A893}"/>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The creatures described in Job weren’t real animals.</a:t>
            </a:r>
          </a:p>
        </p:txBody>
      </p:sp>
      <p:sp>
        <p:nvSpPr>
          <p:cNvPr id="5" name="Rectangle 4">
            <a:extLst>
              <a:ext uri="{FF2B5EF4-FFF2-40B4-BE49-F238E27FC236}">
                <a16:creationId xmlns:a16="http://schemas.microsoft.com/office/drawing/2014/main" id="{FB8785D7-4EA1-4813-8F02-23F1F4A740BE}"/>
              </a:ext>
            </a:extLst>
          </p:cNvPr>
          <p:cNvSpPr/>
          <p:nvPr/>
        </p:nvSpPr>
        <p:spPr>
          <a:xfrm>
            <a:off x="628650" y="2305285"/>
            <a:ext cx="7886700" cy="10058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Job 41:1 “Can you draw out Leviathan with a fishhook? Or press down his tongue with a cord?</a:t>
            </a:r>
          </a:p>
        </p:txBody>
      </p:sp>
      <p:sp>
        <p:nvSpPr>
          <p:cNvPr id="6" name="Rectangle 5">
            <a:extLst>
              <a:ext uri="{FF2B5EF4-FFF2-40B4-BE49-F238E27FC236}">
                <a16:creationId xmlns:a16="http://schemas.microsoft.com/office/drawing/2014/main" id="{43015563-E93F-4794-92CF-48EE1A93A925}"/>
              </a:ext>
            </a:extLst>
          </p:cNvPr>
          <p:cNvSpPr/>
          <p:nvPr/>
        </p:nvSpPr>
        <p:spPr>
          <a:xfrm>
            <a:off x="628650" y="4590166"/>
            <a:ext cx="7886700" cy="10058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Job 41:21 “His breath kindles coals, And a flame goes forth from his mouth.</a:t>
            </a:r>
          </a:p>
        </p:txBody>
      </p:sp>
      <p:sp>
        <p:nvSpPr>
          <p:cNvPr id="7" name="Rectangle 6">
            <a:extLst>
              <a:ext uri="{FF2B5EF4-FFF2-40B4-BE49-F238E27FC236}">
                <a16:creationId xmlns:a16="http://schemas.microsoft.com/office/drawing/2014/main" id="{CE1A9799-73EF-4AC1-ADB7-14088B62B791}"/>
              </a:ext>
            </a:extLst>
          </p:cNvPr>
          <p:cNvSpPr/>
          <p:nvPr/>
        </p:nvSpPr>
        <p:spPr>
          <a:xfrm>
            <a:off x="628649" y="5730326"/>
            <a:ext cx="5507455" cy="867930"/>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Objection offered – No animal could blow fire.</a:t>
            </a:r>
          </a:p>
        </p:txBody>
      </p:sp>
      <p:sp>
        <p:nvSpPr>
          <p:cNvPr id="8" name="TextBox 7">
            <a:extLst>
              <a:ext uri="{FF2B5EF4-FFF2-40B4-BE49-F238E27FC236}">
                <a16:creationId xmlns:a16="http://schemas.microsoft.com/office/drawing/2014/main" id="{80EA13C3-6C13-40EA-9719-9BC4A4B88D38}"/>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25</a:t>
            </a:r>
          </a:p>
        </p:txBody>
      </p:sp>
      <p:sp>
        <p:nvSpPr>
          <p:cNvPr id="9" name="Rectangle 8">
            <a:extLst>
              <a:ext uri="{FF2B5EF4-FFF2-40B4-BE49-F238E27FC236}">
                <a16:creationId xmlns:a16="http://schemas.microsoft.com/office/drawing/2014/main" id="{42BDB8F2-AB0B-49CC-82B2-9D19A14B5028}"/>
              </a:ext>
            </a:extLst>
          </p:cNvPr>
          <p:cNvSpPr/>
          <p:nvPr/>
        </p:nvSpPr>
        <p:spPr>
          <a:xfrm>
            <a:off x="628649" y="3455270"/>
            <a:ext cx="7886700" cy="10058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Job 41:8 “Lay your hand on him; Remember the battle; you will not do it again!</a:t>
            </a:r>
          </a:p>
        </p:txBody>
      </p:sp>
    </p:spTree>
    <p:extLst>
      <p:ext uri="{BB962C8B-B14F-4D97-AF65-F5344CB8AC3E}">
        <p14:creationId xmlns:p14="http://schemas.microsoft.com/office/powerpoint/2010/main" val="23417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275C3-F1EA-45BB-8350-3B234F16B0DF}"/>
              </a:ext>
            </a:extLst>
          </p:cNvPr>
          <p:cNvSpPr>
            <a:spLocks noGrp="1"/>
          </p:cNvSpPr>
          <p:nvPr>
            <p:ph idx="1"/>
          </p:nvPr>
        </p:nvSpPr>
        <p:spPr>
          <a:xfrm>
            <a:off x="628650" y="1825625"/>
            <a:ext cx="7621270" cy="2517775"/>
          </a:xfrm>
        </p:spPr>
        <p:txBody>
          <a:bodyPr>
            <a:normAutofit/>
          </a:bodyPr>
          <a:lstStyle/>
          <a:p>
            <a:r>
              <a:rPr lang="en-US" dirty="0"/>
              <a:t>Job obviously knew what God was talking about.</a:t>
            </a:r>
          </a:p>
          <a:p>
            <a:r>
              <a:rPr lang="en-US" dirty="0"/>
              <a:t>Job didn’t object or say to God, “I don’t know what you're talking about!”</a:t>
            </a:r>
          </a:p>
          <a:p>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915F1737-26BA-464F-8B5E-B2A86072A893}"/>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The creatures described in Job weren’t real animals.</a:t>
            </a:r>
          </a:p>
        </p:txBody>
      </p:sp>
      <p:sp>
        <p:nvSpPr>
          <p:cNvPr id="6" name="Rectangle 5">
            <a:extLst>
              <a:ext uri="{FF2B5EF4-FFF2-40B4-BE49-F238E27FC236}">
                <a16:creationId xmlns:a16="http://schemas.microsoft.com/office/drawing/2014/main" id="{43015563-E93F-4794-92CF-48EE1A93A925}"/>
              </a:ext>
            </a:extLst>
          </p:cNvPr>
          <p:cNvSpPr/>
          <p:nvPr/>
        </p:nvSpPr>
        <p:spPr>
          <a:xfrm>
            <a:off x="628650" y="3261275"/>
            <a:ext cx="7886700" cy="7315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Job 42:6 “Therefore I retract, And I repent in dust and ashes.”</a:t>
            </a:r>
          </a:p>
        </p:txBody>
      </p:sp>
      <p:sp>
        <p:nvSpPr>
          <p:cNvPr id="7" name="Rectangle 6">
            <a:extLst>
              <a:ext uri="{FF2B5EF4-FFF2-40B4-BE49-F238E27FC236}">
                <a16:creationId xmlns:a16="http://schemas.microsoft.com/office/drawing/2014/main" id="{CE1A9799-73EF-4AC1-ADB7-14088B62B791}"/>
              </a:ext>
            </a:extLst>
          </p:cNvPr>
          <p:cNvSpPr/>
          <p:nvPr/>
        </p:nvSpPr>
        <p:spPr>
          <a:xfrm>
            <a:off x="628649" y="4172965"/>
            <a:ext cx="5589271" cy="1255728"/>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But, to further defend the Scriptures, let’s consider some of the animals still in existence today…</a:t>
            </a:r>
          </a:p>
        </p:txBody>
      </p:sp>
      <p:sp>
        <p:nvSpPr>
          <p:cNvPr id="8" name="TextBox 7">
            <a:extLst>
              <a:ext uri="{FF2B5EF4-FFF2-40B4-BE49-F238E27FC236}">
                <a16:creationId xmlns:a16="http://schemas.microsoft.com/office/drawing/2014/main" id="{26C9B644-D877-464A-9B77-F1CFEB1FECBB}"/>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26</a:t>
            </a:r>
          </a:p>
        </p:txBody>
      </p:sp>
    </p:spTree>
    <p:extLst>
      <p:ext uri="{BB962C8B-B14F-4D97-AF65-F5344CB8AC3E}">
        <p14:creationId xmlns:p14="http://schemas.microsoft.com/office/powerpoint/2010/main" val="234707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23967B2B-A859-4C18-997F-F127C1691E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8309" y="999262"/>
            <a:ext cx="7406640" cy="4772388"/>
          </a:xfrm>
          <a:prstGeom prst="rect">
            <a:avLst/>
          </a:prstGeom>
          <a:scene3d>
            <a:camera prst="orthographicFront">
              <a:rot lat="0" lon="0" rev="120000"/>
            </a:camera>
            <a:lightRig rig="threePt" dir="t"/>
          </a:scene3d>
        </p:spPr>
      </p:pic>
      <p:pic>
        <p:nvPicPr>
          <p:cNvPr id="2" name="Picture 1">
            <a:extLst>
              <a:ext uri="{FF2B5EF4-FFF2-40B4-BE49-F238E27FC236}">
                <a16:creationId xmlns:a16="http://schemas.microsoft.com/office/drawing/2014/main" id="{52F0A0C1-10C7-43BF-B515-53397672F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4972" y="4399362"/>
            <a:ext cx="5438103" cy="2371550"/>
          </a:xfrm>
          <a:prstGeom prst="rect">
            <a:avLst/>
          </a:prstGeom>
        </p:spPr>
      </p:pic>
      <p:sp>
        <p:nvSpPr>
          <p:cNvPr id="8" name="TextBox 7">
            <a:extLst>
              <a:ext uri="{FF2B5EF4-FFF2-40B4-BE49-F238E27FC236}">
                <a16:creationId xmlns:a16="http://schemas.microsoft.com/office/drawing/2014/main" id="{C00DDA61-3F06-4007-8DA5-20403797EBA6}"/>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27</a:t>
            </a:r>
          </a:p>
        </p:txBody>
      </p:sp>
    </p:spTree>
    <p:extLst>
      <p:ext uri="{BB962C8B-B14F-4D97-AF65-F5344CB8AC3E}">
        <p14:creationId xmlns:p14="http://schemas.microsoft.com/office/powerpoint/2010/main" val="111144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40C1F86A-465C-44A1-AFEF-9B2DEC8023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8309" y="1031873"/>
            <a:ext cx="7403544" cy="4754880"/>
          </a:xfrm>
          <a:prstGeom prst="rect">
            <a:avLst/>
          </a:prstGeom>
          <a:scene3d>
            <a:camera prst="orthographicFront">
              <a:rot lat="0" lon="0" rev="120000"/>
            </a:camera>
            <a:lightRig rig="threePt" dir="t"/>
          </a:scene3d>
        </p:spPr>
      </p:pic>
      <p:pic>
        <p:nvPicPr>
          <p:cNvPr id="3" name="Picture 2">
            <a:extLst>
              <a:ext uri="{FF2B5EF4-FFF2-40B4-BE49-F238E27FC236}">
                <a16:creationId xmlns:a16="http://schemas.microsoft.com/office/drawing/2014/main" id="{92530961-1952-456A-B488-4D69ED927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4669" y="4707414"/>
            <a:ext cx="5389331" cy="2237426"/>
          </a:xfrm>
          <a:prstGeom prst="rect">
            <a:avLst/>
          </a:prstGeom>
        </p:spPr>
      </p:pic>
      <p:sp>
        <p:nvSpPr>
          <p:cNvPr id="8" name="TextBox 7">
            <a:extLst>
              <a:ext uri="{FF2B5EF4-FFF2-40B4-BE49-F238E27FC236}">
                <a16:creationId xmlns:a16="http://schemas.microsoft.com/office/drawing/2014/main" id="{9D7C15E4-EA2D-4BC1-8F96-405A35AE51A3}"/>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28</a:t>
            </a:r>
          </a:p>
        </p:txBody>
      </p:sp>
    </p:spTree>
    <p:extLst>
      <p:ext uri="{BB962C8B-B14F-4D97-AF65-F5344CB8AC3E}">
        <p14:creationId xmlns:p14="http://schemas.microsoft.com/office/powerpoint/2010/main" val="246464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559-7FAA-4199-BEAD-AF350970765D}"/>
              </a:ext>
            </a:extLst>
          </p:cNvPr>
          <p:cNvSpPr>
            <a:spLocks noGrp="1"/>
          </p:cNvSpPr>
          <p:nvPr>
            <p:ph type="title"/>
          </p:nvPr>
        </p:nvSpPr>
        <p:spPr>
          <a:xfrm>
            <a:off x="5059971" y="146917"/>
            <a:ext cx="3483937" cy="1929873"/>
          </a:xfrm>
        </p:spPr>
        <p:txBody>
          <a:bodyPr vert="horz" lIns="91440" tIns="45720" rIns="91440" bIns="45720" rtlCol="0" anchor="b">
            <a:normAutofit/>
          </a:bodyPr>
          <a:lstStyle/>
          <a:p>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Today’s sermon…</a:t>
            </a:r>
          </a:p>
        </p:txBody>
      </p:sp>
      <p:sp>
        <p:nvSpPr>
          <p:cNvPr id="3" name="Content Placeholder 2">
            <a:extLst>
              <a:ext uri="{FF2B5EF4-FFF2-40B4-BE49-F238E27FC236}">
                <a16:creationId xmlns:a16="http://schemas.microsoft.com/office/drawing/2014/main" id="{5D6875F1-C05A-4E5E-B24B-3F136A02CA5B}"/>
              </a:ext>
            </a:extLst>
          </p:cNvPr>
          <p:cNvSpPr>
            <a:spLocks noGrp="1"/>
          </p:cNvSpPr>
          <p:nvPr>
            <p:ph idx="1"/>
          </p:nvPr>
        </p:nvSpPr>
        <p:spPr>
          <a:xfrm>
            <a:off x="4880008" y="2329314"/>
            <a:ext cx="4052236" cy="4196614"/>
          </a:xfrm>
        </p:spPr>
        <p:txBody>
          <a:bodyPr vert="horz" lIns="91440" tIns="45720" rIns="91440" bIns="45720" rtlCol="0" anchor="t">
            <a:normAutofit fontScale="85000" lnSpcReduction="10000"/>
          </a:bodyPr>
          <a:lstStyle/>
          <a:p>
            <a:pPr marL="0" indent="0">
              <a:buNone/>
            </a:pPr>
            <a:r>
              <a:rPr lang="en-US" sz="5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Church’s choice!</a:t>
            </a:r>
          </a:p>
          <a:p>
            <a:pPr marL="0" indent="0">
              <a:buNone/>
            </a:pPr>
            <a:endParaRPr lang="en-US" sz="1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742950" indent="-742950">
              <a:buAutoNum type="alphaLcPeriod"/>
            </a:pP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Queen of </a:t>
            </a: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Sheeba</a:t>
            </a:r>
            <a:endParaRPr lang="en-US" sz="3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lvl="1">
              <a:buFontTx/>
              <a:buChar char="-"/>
            </a:pPr>
            <a:endParaRPr lang="en-US" sz="1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742950" indent="-742950">
              <a:buAutoNum type="alphaLcPeriod"/>
            </a:pP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 study on Modesty</a:t>
            </a:r>
            <a:endParaRPr lang="en-US" sz="3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457200" lvl="1" indent="0">
              <a:buNone/>
            </a:pPr>
            <a:endParaRPr lang="en-US" sz="1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742950" indent="-742950">
              <a:buAutoNum type="alphaLcPeriod"/>
            </a:pP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about Dinosaurs?</a:t>
            </a:r>
          </a:p>
          <a:p>
            <a:pPr marL="742950" indent="-742950">
              <a:buAutoNum type="alphaLcPeriod"/>
            </a:pPr>
            <a:endPar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B240853-9154-420E-8D50-A153B7626466}"/>
              </a:ext>
            </a:extLst>
          </p:cNvPr>
          <p:cNvPicPr>
            <a:picLocks noChangeAspect="1"/>
          </p:cNvPicPr>
          <p:nvPr/>
        </p:nvPicPr>
        <p:blipFill rotWithShape="1">
          <a:blip r:embed="rId3"/>
          <a:srcRect l="7776" r="55166"/>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Rectangle 4">
            <a:extLst>
              <a:ext uri="{FF2B5EF4-FFF2-40B4-BE49-F238E27FC236}">
                <a16:creationId xmlns:a16="http://schemas.microsoft.com/office/drawing/2014/main" id="{19993836-2824-45ED-98B5-D808C6D59E73}"/>
              </a:ext>
            </a:extLst>
          </p:cNvPr>
          <p:cNvSpPr/>
          <p:nvPr/>
        </p:nvSpPr>
        <p:spPr>
          <a:xfrm>
            <a:off x="3868615" y="3153963"/>
            <a:ext cx="914400" cy="63448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13%</a:t>
            </a:r>
          </a:p>
        </p:txBody>
      </p:sp>
      <p:sp>
        <p:nvSpPr>
          <p:cNvPr id="7" name="Rectangle 6">
            <a:extLst>
              <a:ext uri="{FF2B5EF4-FFF2-40B4-BE49-F238E27FC236}">
                <a16:creationId xmlns:a16="http://schemas.microsoft.com/office/drawing/2014/main" id="{EEDF54EC-D427-48EB-990D-D1C1C71A50AE}"/>
              </a:ext>
            </a:extLst>
          </p:cNvPr>
          <p:cNvSpPr/>
          <p:nvPr/>
        </p:nvSpPr>
        <p:spPr>
          <a:xfrm>
            <a:off x="3222515" y="4299934"/>
            <a:ext cx="1554480" cy="63448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rPr>
              <a:t>24%</a:t>
            </a:r>
          </a:p>
        </p:txBody>
      </p:sp>
      <p:sp>
        <p:nvSpPr>
          <p:cNvPr id="8" name="Rectangle 7">
            <a:extLst>
              <a:ext uri="{FF2B5EF4-FFF2-40B4-BE49-F238E27FC236}">
                <a16:creationId xmlns:a16="http://schemas.microsoft.com/office/drawing/2014/main" id="{5FF1E8ED-5B60-41FE-BF6B-829F38DFB737}"/>
              </a:ext>
            </a:extLst>
          </p:cNvPr>
          <p:cNvSpPr/>
          <p:nvPr/>
        </p:nvSpPr>
        <p:spPr>
          <a:xfrm>
            <a:off x="211756" y="5551292"/>
            <a:ext cx="4572000" cy="634482"/>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63%</a:t>
            </a:r>
          </a:p>
        </p:txBody>
      </p:sp>
    </p:spTree>
    <p:extLst>
      <p:ext uri="{BB962C8B-B14F-4D97-AF65-F5344CB8AC3E}">
        <p14:creationId xmlns:p14="http://schemas.microsoft.com/office/powerpoint/2010/main" val="29700245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10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a:extLst>
              <a:ext uri="{FF2B5EF4-FFF2-40B4-BE49-F238E27FC236}">
                <a16:creationId xmlns:a16="http://schemas.microsoft.com/office/drawing/2014/main" id="{1A22F0B5-16C8-43F0-B4D1-5BEF2C9243E9}"/>
              </a:ext>
            </a:extLst>
          </p:cNvPr>
          <p:cNvPicPr>
            <a:picLocks noChangeAspect="1"/>
          </p:cNvPicPr>
          <p:nvPr/>
        </p:nvPicPr>
        <p:blipFill>
          <a:blip r:embed="rId2"/>
          <a:stretch>
            <a:fillRect/>
          </a:stretch>
        </p:blipFill>
        <p:spPr>
          <a:xfrm>
            <a:off x="868309" y="1031873"/>
            <a:ext cx="7393962" cy="4748726"/>
          </a:xfrm>
          <a:prstGeom prst="rect">
            <a:avLst/>
          </a:prstGeom>
          <a:scene3d>
            <a:camera prst="orthographicFront">
              <a:rot lat="0" lon="0" rev="120000"/>
            </a:camera>
            <a:lightRig rig="threePt" dir="t"/>
          </a:scene3d>
        </p:spPr>
      </p:pic>
      <p:pic>
        <p:nvPicPr>
          <p:cNvPr id="2" name="Picture 1">
            <a:extLst>
              <a:ext uri="{FF2B5EF4-FFF2-40B4-BE49-F238E27FC236}">
                <a16:creationId xmlns:a16="http://schemas.microsoft.com/office/drawing/2014/main" id="{F0EAFC90-5434-4160-810F-900336D3C2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3481" y="4817347"/>
            <a:ext cx="5279594" cy="1926503"/>
          </a:xfrm>
          <a:prstGeom prst="rect">
            <a:avLst/>
          </a:prstGeom>
        </p:spPr>
      </p:pic>
      <p:sp>
        <p:nvSpPr>
          <p:cNvPr id="8" name="TextBox 7">
            <a:extLst>
              <a:ext uri="{FF2B5EF4-FFF2-40B4-BE49-F238E27FC236}">
                <a16:creationId xmlns:a16="http://schemas.microsoft.com/office/drawing/2014/main" id="{438A5CCB-CF65-48BD-9A0B-9719221EE481}"/>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29</a:t>
            </a:r>
          </a:p>
        </p:txBody>
      </p:sp>
    </p:spTree>
    <p:extLst>
      <p:ext uri="{BB962C8B-B14F-4D97-AF65-F5344CB8AC3E}">
        <p14:creationId xmlns:p14="http://schemas.microsoft.com/office/powerpoint/2010/main" val="177776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a:xfrm>
            <a:off x="628650" y="1825625"/>
            <a:ext cx="7886700" cy="2251853"/>
          </a:xfrm>
        </p:spPr>
        <p:txBody>
          <a:bodyPr>
            <a:normAutofit/>
          </a:bodyPr>
          <a:lstStyle/>
          <a:p>
            <a:r>
              <a:rPr lang="en-US" dirty="0"/>
              <a:t>When we consider what other animals can do, is it difficult to accept that certain “dinosaurs” were capable of releasing fumes that might ignite.</a:t>
            </a:r>
          </a:p>
        </p:txBody>
      </p:sp>
      <p:sp>
        <p:nvSpPr>
          <p:cNvPr id="4" name="Rectangle 3">
            <a:extLst>
              <a:ext uri="{FF2B5EF4-FFF2-40B4-BE49-F238E27FC236}">
                <a16:creationId xmlns:a16="http://schemas.microsoft.com/office/drawing/2014/main" id="{7CE04915-D13B-407C-B1B1-1E9A6B1756F0}"/>
              </a:ext>
            </a:extLst>
          </p:cNvPr>
          <p:cNvSpPr/>
          <p:nvPr/>
        </p:nvSpPr>
        <p:spPr>
          <a:xfrm>
            <a:off x="628650" y="4011612"/>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Genesis 18:14 </a:t>
            </a:r>
            <a:r>
              <a:rPr lang="en-US" sz="2400" b="1" dirty="0">
                <a:solidFill>
                  <a:schemeClr val="tx1"/>
                </a:solidFill>
                <a:latin typeface="Times New Roman" panose="02020603050405020304" pitchFamily="18" charset="0"/>
                <a:cs typeface="Times New Roman" panose="02020603050405020304" pitchFamily="18" charset="0"/>
              </a:rPr>
              <a:t>Is anything too difficult for the Lord? </a:t>
            </a:r>
            <a:r>
              <a:rPr lang="en-US" sz="2400" dirty="0">
                <a:solidFill>
                  <a:schemeClr val="tx1"/>
                </a:solidFill>
                <a:latin typeface="Times New Roman" panose="02020603050405020304" pitchFamily="18" charset="0"/>
                <a:cs typeface="Times New Roman" panose="02020603050405020304" pitchFamily="18" charset="0"/>
              </a:rPr>
              <a:t>At the appointed time I will return to you, at this time next year, and Sarah will have a son.” </a:t>
            </a:r>
          </a:p>
        </p:txBody>
      </p:sp>
      <p:sp>
        <p:nvSpPr>
          <p:cNvPr id="10" name="Rectangle 9">
            <a:extLst>
              <a:ext uri="{FF2B5EF4-FFF2-40B4-BE49-F238E27FC236}">
                <a16:creationId xmlns:a16="http://schemas.microsoft.com/office/drawing/2014/main" id="{9F97CF8A-7143-4B20-90C1-16FAFE51278A}"/>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The creatures described in Job weren’t real animals.</a:t>
            </a:r>
          </a:p>
        </p:txBody>
      </p:sp>
      <p:sp>
        <p:nvSpPr>
          <p:cNvPr id="12" name="Rectangle 11">
            <a:extLst>
              <a:ext uri="{FF2B5EF4-FFF2-40B4-BE49-F238E27FC236}">
                <a16:creationId xmlns:a16="http://schemas.microsoft.com/office/drawing/2014/main" id="{DC0EFF56-713A-41EE-9A4C-4F367DAD91C8}"/>
              </a:ext>
            </a:extLst>
          </p:cNvPr>
          <p:cNvSpPr/>
          <p:nvPr/>
        </p:nvSpPr>
        <p:spPr>
          <a:xfrm>
            <a:off x="628650" y="3097672"/>
            <a:ext cx="5286958" cy="867930"/>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Remember the question the Lord asked Abraham…</a:t>
            </a:r>
          </a:p>
        </p:txBody>
      </p:sp>
      <p:sp>
        <p:nvSpPr>
          <p:cNvPr id="7" name="TextBox 6">
            <a:extLst>
              <a:ext uri="{FF2B5EF4-FFF2-40B4-BE49-F238E27FC236}">
                <a16:creationId xmlns:a16="http://schemas.microsoft.com/office/drawing/2014/main" id="{D4DAD4AB-DF9D-4271-AEF6-8838B1BD1A18}"/>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30</a:t>
            </a:r>
          </a:p>
        </p:txBody>
      </p:sp>
    </p:spTree>
    <p:extLst>
      <p:ext uri="{BB962C8B-B14F-4D97-AF65-F5344CB8AC3E}">
        <p14:creationId xmlns:p14="http://schemas.microsoft.com/office/powerpoint/2010/main" val="13130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640B04-0C8A-474C-BFF0-9C42DE5A28BB}"/>
              </a:ext>
            </a:extLst>
          </p:cNvPr>
          <p:cNvSpPr txBox="1"/>
          <p:nvPr/>
        </p:nvSpPr>
        <p:spPr>
          <a:xfrm>
            <a:off x="4223786" y="546709"/>
            <a:ext cx="445008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Myth </a:t>
            </a:r>
            <a:r>
              <a:rPr kumimoji="0" lang="en-US" sz="5400" b="1" i="0" u="none" strike="noStrike" kern="1200" cap="none" spc="0" normalizeH="0" baseline="0" noProof="0" dirty="0">
                <a:ln w="57150">
                  <a:solidFill>
                    <a:prstClr val="white"/>
                  </a:solidFill>
                </a:ln>
                <a:solidFill>
                  <a:srgbClr val="C00000"/>
                </a:solidFill>
                <a:effectLst/>
                <a:uLnTx/>
                <a:uFillTx/>
                <a:latin typeface="Arial Black" panose="020B0A04020102020204" pitchFamily="34" charset="0"/>
                <a:ea typeface="+mn-ea"/>
                <a:cs typeface="+mn-cs"/>
              </a:rPr>
              <a:t>#</a:t>
            </a: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 3</a:t>
            </a:r>
            <a:endParaRPr kumimoji="0" lang="en-US" sz="3200" b="0" i="0" u="none" strike="noStrike" kern="1200" cap="none" spc="0" normalizeH="0" baseline="0" noProof="0" dirty="0">
              <a:ln w="57150">
                <a:solidFill>
                  <a:prstClr val="black"/>
                </a:solid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812380-09F7-4AE1-AF49-492D295A8DC1}"/>
              </a:ext>
            </a:extLst>
          </p:cNvPr>
          <p:cNvSpPr txBox="1"/>
          <p:nvPr/>
        </p:nvSpPr>
        <p:spPr>
          <a:xfrm>
            <a:off x="4105469" y="1704396"/>
            <a:ext cx="470262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The creatures described in Job weren’t real animals.</a:t>
            </a:r>
          </a:p>
        </p:txBody>
      </p:sp>
      <p:pic>
        <p:nvPicPr>
          <p:cNvPr id="8" name="Picture 7">
            <a:extLst>
              <a:ext uri="{FF2B5EF4-FFF2-40B4-BE49-F238E27FC236}">
                <a16:creationId xmlns:a16="http://schemas.microsoft.com/office/drawing/2014/main" id="{600A8687-8417-44F2-AE17-8A0BC5D271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133" y="558632"/>
            <a:ext cx="3514037" cy="3260377"/>
          </a:xfrm>
          <a:prstGeom prst="rect">
            <a:avLst/>
          </a:prstGeom>
        </p:spPr>
      </p:pic>
      <p:sp>
        <p:nvSpPr>
          <p:cNvPr id="10" name="Content Placeholder 2">
            <a:extLst>
              <a:ext uri="{FF2B5EF4-FFF2-40B4-BE49-F238E27FC236}">
                <a16:creationId xmlns:a16="http://schemas.microsoft.com/office/drawing/2014/main" id="{E7622BBB-4BD4-42A6-BA44-3F600E023099}"/>
              </a:ext>
            </a:extLst>
          </p:cNvPr>
          <p:cNvSpPr>
            <a:spLocks noGrp="1"/>
          </p:cNvSpPr>
          <p:nvPr>
            <p:ph idx="1"/>
          </p:nvPr>
        </p:nvSpPr>
        <p:spPr>
          <a:xfrm>
            <a:off x="628650" y="4175760"/>
            <a:ext cx="7886700" cy="2001202"/>
          </a:xfrm>
        </p:spPr>
        <p:txBody>
          <a:bodyPr>
            <a:normAutofit/>
          </a:bodyPr>
          <a:lstStyle/>
          <a:p>
            <a:r>
              <a:rPr lang="en-US" sz="3200" b="1" dirty="0">
                <a:solidFill>
                  <a:srgbClr val="FFF26B"/>
                </a:solidFill>
              </a:rPr>
              <a:t>Outcome – How could anyone possibly know all the details of an extinct animal? </a:t>
            </a:r>
          </a:p>
        </p:txBody>
      </p:sp>
    </p:spTree>
    <p:extLst>
      <p:ext uri="{BB962C8B-B14F-4D97-AF65-F5344CB8AC3E}">
        <p14:creationId xmlns:p14="http://schemas.microsoft.com/office/powerpoint/2010/main" val="1757914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640B04-0C8A-474C-BFF0-9C42DE5A28BB}"/>
              </a:ext>
            </a:extLst>
          </p:cNvPr>
          <p:cNvSpPr txBox="1"/>
          <p:nvPr/>
        </p:nvSpPr>
        <p:spPr>
          <a:xfrm>
            <a:off x="4223786" y="546709"/>
            <a:ext cx="445008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Myth </a:t>
            </a:r>
            <a:r>
              <a:rPr kumimoji="0" lang="en-US" sz="5400" b="1" i="0" u="none" strike="noStrike" kern="1200" cap="none" spc="0" normalizeH="0" baseline="0" noProof="0" dirty="0">
                <a:ln w="57150">
                  <a:solidFill>
                    <a:prstClr val="white"/>
                  </a:solidFill>
                </a:ln>
                <a:solidFill>
                  <a:srgbClr val="C00000"/>
                </a:solidFill>
                <a:effectLst/>
                <a:uLnTx/>
                <a:uFillTx/>
                <a:latin typeface="Arial Black" panose="020B0A04020102020204" pitchFamily="34" charset="0"/>
                <a:ea typeface="+mn-ea"/>
                <a:cs typeface="+mn-cs"/>
              </a:rPr>
              <a:t>#</a:t>
            </a: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 4</a:t>
            </a:r>
            <a:endParaRPr kumimoji="0" lang="en-US" sz="3200" b="0" i="0" u="none" strike="noStrike" kern="1200" cap="none" spc="0" normalizeH="0" baseline="0" noProof="0" dirty="0">
              <a:ln w="57150">
                <a:solidFill>
                  <a:prstClr val="black"/>
                </a:solid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812380-09F7-4AE1-AF49-492D295A8DC1}"/>
              </a:ext>
            </a:extLst>
          </p:cNvPr>
          <p:cNvSpPr txBox="1"/>
          <p:nvPr/>
        </p:nvSpPr>
        <p:spPr>
          <a:xfrm>
            <a:off x="4226560" y="1676400"/>
            <a:ext cx="4561840" cy="1754326"/>
          </a:xfrm>
          <a:prstGeom prst="rect">
            <a:avLst/>
          </a:prstGeom>
          <a:noFill/>
        </p:spPr>
        <p:txBody>
          <a:bodyPr wrap="square" rtlCol="0">
            <a:spAutoFit/>
          </a:bodyPr>
          <a:lstStyle/>
          <a:p>
            <a:pPr lvl="0" algn="ctr"/>
            <a:r>
              <a:rPr lang="en-US" sz="3600" b="1" dirty="0">
                <a:solidFill>
                  <a:prstClr val="white"/>
                </a:solidFill>
              </a:rPr>
              <a:t>Dinosaurs became extinct when an asteroid hit the earth.</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8E58F64A-D032-4B1A-9CA1-C8F254F158FF}"/>
              </a:ext>
            </a:extLst>
          </p:cNvPr>
          <p:cNvSpPr>
            <a:spLocks noGrp="1"/>
          </p:cNvSpPr>
          <p:nvPr>
            <p:ph idx="1"/>
          </p:nvPr>
        </p:nvSpPr>
        <p:spPr>
          <a:xfrm>
            <a:off x="628650" y="4175760"/>
            <a:ext cx="7886700" cy="2001202"/>
          </a:xfrm>
        </p:spPr>
        <p:txBody>
          <a:bodyPr>
            <a:normAutofit/>
          </a:bodyPr>
          <a:lstStyle/>
          <a:p>
            <a:r>
              <a:rPr lang="en-US" sz="3200" b="1" dirty="0">
                <a:solidFill>
                  <a:srgbClr val="FFF26B"/>
                </a:solidFill>
              </a:rPr>
              <a:t>Claim – The most popular "disaster theory" for the extinction of the dinosaurs is that the Earth was hit by an asteroid or a comet 65 million years ago. - Google </a:t>
            </a:r>
          </a:p>
        </p:txBody>
      </p:sp>
      <p:pic>
        <p:nvPicPr>
          <p:cNvPr id="8" name="Picture 7">
            <a:extLst>
              <a:ext uri="{FF2B5EF4-FFF2-40B4-BE49-F238E27FC236}">
                <a16:creationId xmlns:a16="http://schemas.microsoft.com/office/drawing/2014/main" id="{C2BAB58C-9064-4D46-8819-A65D8B908F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133" y="558632"/>
            <a:ext cx="3514037" cy="3260377"/>
          </a:xfrm>
          <a:prstGeom prst="rect">
            <a:avLst/>
          </a:prstGeom>
        </p:spPr>
      </p:pic>
    </p:spTree>
    <p:extLst>
      <p:ext uri="{BB962C8B-B14F-4D97-AF65-F5344CB8AC3E}">
        <p14:creationId xmlns:p14="http://schemas.microsoft.com/office/powerpoint/2010/main" val="845548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p:txBody>
          <a:bodyPr>
            <a:normAutofit/>
          </a:bodyPr>
          <a:lstStyle/>
          <a:p>
            <a:r>
              <a:rPr lang="en-US" dirty="0"/>
              <a:t>When we see the bones of dinosaurs, we should be reminded that death was not a part of God’s original creation. </a:t>
            </a:r>
          </a:p>
        </p:txBody>
      </p:sp>
      <p:sp>
        <p:nvSpPr>
          <p:cNvPr id="6" name="Rectangle 5">
            <a:extLst>
              <a:ext uri="{FF2B5EF4-FFF2-40B4-BE49-F238E27FC236}">
                <a16:creationId xmlns:a16="http://schemas.microsoft.com/office/drawing/2014/main" id="{4D024A0E-2163-4029-9F04-00A2AD5CADDC}"/>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Dinosaurs became extinct when an asteroid hit the earth.</a:t>
            </a:r>
          </a:p>
        </p:txBody>
      </p:sp>
      <p:sp>
        <p:nvSpPr>
          <p:cNvPr id="9" name="Rectangle 8">
            <a:extLst>
              <a:ext uri="{FF2B5EF4-FFF2-40B4-BE49-F238E27FC236}">
                <a16:creationId xmlns:a16="http://schemas.microsoft.com/office/drawing/2014/main" id="{FE9B2DB5-42D1-4FBB-AF6D-8DA3A10E679B}"/>
              </a:ext>
            </a:extLst>
          </p:cNvPr>
          <p:cNvSpPr/>
          <p:nvPr/>
        </p:nvSpPr>
        <p:spPr>
          <a:xfrm>
            <a:off x="628650" y="4561248"/>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1 Corinthians 15:21 </a:t>
            </a:r>
            <a:r>
              <a:rPr lang="en-US" sz="2400" b="1" dirty="0">
                <a:solidFill>
                  <a:schemeClr val="tx1"/>
                </a:solidFill>
                <a:latin typeface="Times New Roman" panose="02020603050405020304" pitchFamily="18" charset="0"/>
                <a:cs typeface="Times New Roman" panose="02020603050405020304" pitchFamily="18" charset="0"/>
              </a:rPr>
              <a:t>For since by a man came death</a:t>
            </a:r>
            <a:r>
              <a:rPr lang="en-US" sz="2400" dirty="0">
                <a:solidFill>
                  <a:schemeClr val="tx1"/>
                </a:solidFill>
                <a:latin typeface="Times New Roman" panose="02020603050405020304" pitchFamily="18" charset="0"/>
                <a:cs typeface="Times New Roman" panose="02020603050405020304" pitchFamily="18" charset="0"/>
              </a:rPr>
              <a:t>, by a man also came the resurrection of the dead. 22 For as in Adam all die, so also in Christ all will be made alive.</a:t>
            </a:r>
          </a:p>
        </p:txBody>
      </p:sp>
      <p:sp>
        <p:nvSpPr>
          <p:cNvPr id="10" name="Rectangle 9">
            <a:extLst>
              <a:ext uri="{FF2B5EF4-FFF2-40B4-BE49-F238E27FC236}">
                <a16:creationId xmlns:a16="http://schemas.microsoft.com/office/drawing/2014/main" id="{ACD1C713-60A5-4360-A70D-444BBEB6E10C}"/>
              </a:ext>
            </a:extLst>
          </p:cNvPr>
          <p:cNvSpPr/>
          <p:nvPr/>
        </p:nvSpPr>
        <p:spPr>
          <a:xfrm>
            <a:off x="628650" y="3105667"/>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Romans 5:12 Therefore, just as </a:t>
            </a:r>
            <a:r>
              <a:rPr lang="en-US" sz="2400" b="1" dirty="0">
                <a:solidFill>
                  <a:schemeClr val="tx1"/>
                </a:solidFill>
                <a:latin typeface="Times New Roman" panose="02020603050405020304" pitchFamily="18" charset="0"/>
                <a:cs typeface="Times New Roman" panose="02020603050405020304" pitchFamily="18" charset="0"/>
              </a:rPr>
              <a:t>through one man sin entered into the world, and death through sin</a:t>
            </a:r>
            <a:r>
              <a:rPr lang="en-US" sz="2400" dirty="0">
                <a:solidFill>
                  <a:schemeClr val="tx1"/>
                </a:solidFill>
                <a:latin typeface="Times New Roman" panose="02020603050405020304" pitchFamily="18" charset="0"/>
                <a:cs typeface="Times New Roman" panose="02020603050405020304" pitchFamily="18" charset="0"/>
              </a:rPr>
              <a:t>, and so death spread to all men, because all sinned— </a:t>
            </a:r>
          </a:p>
        </p:txBody>
      </p:sp>
      <p:sp>
        <p:nvSpPr>
          <p:cNvPr id="7" name="TextBox 6">
            <a:extLst>
              <a:ext uri="{FF2B5EF4-FFF2-40B4-BE49-F238E27FC236}">
                <a16:creationId xmlns:a16="http://schemas.microsoft.com/office/drawing/2014/main" id="{5F29CC4A-695F-47EC-B691-80675ABBA408}"/>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33</a:t>
            </a:r>
          </a:p>
        </p:txBody>
      </p:sp>
    </p:spTree>
    <p:extLst>
      <p:ext uri="{BB962C8B-B14F-4D97-AF65-F5344CB8AC3E}">
        <p14:creationId xmlns:p14="http://schemas.microsoft.com/office/powerpoint/2010/main" val="33551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a:xfrm>
            <a:off x="628650" y="1825625"/>
            <a:ext cx="8002166" cy="4351338"/>
          </a:xfrm>
        </p:spPr>
        <p:txBody>
          <a:bodyPr>
            <a:normAutofit/>
          </a:bodyPr>
          <a:lstStyle/>
          <a:p>
            <a:r>
              <a:rPr lang="en-US" dirty="0"/>
              <a:t>It wasn’t an asteroid... or a flood… that caused dinosaurs to become extinct.</a:t>
            </a:r>
          </a:p>
        </p:txBody>
      </p:sp>
      <p:sp>
        <p:nvSpPr>
          <p:cNvPr id="6" name="Rectangle 5">
            <a:extLst>
              <a:ext uri="{FF2B5EF4-FFF2-40B4-BE49-F238E27FC236}">
                <a16:creationId xmlns:a16="http://schemas.microsoft.com/office/drawing/2014/main" id="{4D024A0E-2163-4029-9F04-00A2AD5CADDC}"/>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Dinosaurs became extinct when an asteroid hit the earth.</a:t>
            </a:r>
          </a:p>
        </p:txBody>
      </p:sp>
      <p:sp>
        <p:nvSpPr>
          <p:cNvPr id="9" name="Rectangle 8">
            <a:extLst>
              <a:ext uri="{FF2B5EF4-FFF2-40B4-BE49-F238E27FC236}">
                <a16:creationId xmlns:a16="http://schemas.microsoft.com/office/drawing/2014/main" id="{FE9B2DB5-42D1-4FBB-AF6D-8DA3A10E679B}"/>
              </a:ext>
            </a:extLst>
          </p:cNvPr>
          <p:cNvSpPr/>
          <p:nvPr/>
        </p:nvSpPr>
        <p:spPr>
          <a:xfrm>
            <a:off x="628650" y="4271999"/>
            <a:ext cx="7886700" cy="10058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0"/>
            <a:r>
              <a:rPr lang="en-US" sz="2400" dirty="0">
                <a:solidFill>
                  <a:prstClr val="black"/>
                </a:solidFill>
                <a:latin typeface="Times New Roman" panose="02020603050405020304" pitchFamily="18" charset="0"/>
                <a:cs typeface="Times New Roman" panose="02020603050405020304" pitchFamily="18" charset="0"/>
              </a:rPr>
              <a:t>Genesis 6:22 </a:t>
            </a:r>
            <a:r>
              <a:rPr lang="en-US" sz="2400" b="1" dirty="0">
                <a:solidFill>
                  <a:prstClr val="black"/>
                </a:solidFill>
                <a:latin typeface="Times New Roman" panose="02020603050405020304" pitchFamily="18" charset="0"/>
                <a:cs typeface="Times New Roman" panose="02020603050405020304" pitchFamily="18" charset="0"/>
              </a:rPr>
              <a:t>Thus Noah did</a:t>
            </a:r>
            <a:r>
              <a:rPr lang="en-US" sz="2400" dirty="0">
                <a:solidFill>
                  <a:prstClr val="black"/>
                </a:solidFill>
                <a:latin typeface="Times New Roman" panose="02020603050405020304" pitchFamily="18" charset="0"/>
                <a:cs typeface="Times New Roman" panose="02020603050405020304" pitchFamily="18" charset="0"/>
              </a:rPr>
              <a:t>; according to </a:t>
            </a:r>
            <a:r>
              <a:rPr lang="en-US" sz="2400" b="1" dirty="0">
                <a:solidFill>
                  <a:prstClr val="black"/>
                </a:solidFill>
                <a:latin typeface="Times New Roman" panose="02020603050405020304" pitchFamily="18" charset="0"/>
                <a:cs typeface="Times New Roman" panose="02020603050405020304" pitchFamily="18" charset="0"/>
              </a:rPr>
              <a:t>all that God had commanded him</a:t>
            </a:r>
            <a:r>
              <a:rPr lang="en-US" sz="2400" dirty="0">
                <a:solidFill>
                  <a:prstClr val="black"/>
                </a:solidFill>
                <a:latin typeface="Times New Roman" panose="02020603050405020304" pitchFamily="18" charset="0"/>
                <a:cs typeface="Times New Roman" panose="02020603050405020304" pitchFamily="18" charset="0"/>
              </a:rPr>
              <a:t>, so he did.</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ACD1C713-60A5-4360-A70D-444BBEB6E10C}"/>
              </a:ext>
            </a:extLst>
          </p:cNvPr>
          <p:cNvSpPr/>
          <p:nvPr/>
        </p:nvSpPr>
        <p:spPr>
          <a:xfrm>
            <a:off x="628650" y="2760432"/>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0"/>
            <a:r>
              <a:rPr lang="en-US" sz="2400" dirty="0">
                <a:solidFill>
                  <a:prstClr val="black"/>
                </a:solidFill>
                <a:latin typeface="Times New Roman" panose="02020603050405020304" pitchFamily="18" charset="0"/>
                <a:cs typeface="Times New Roman" panose="02020603050405020304" pitchFamily="18" charset="0"/>
              </a:rPr>
              <a:t>Genesis 6:19 And </a:t>
            </a:r>
            <a:r>
              <a:rPr lang="en-US" sz="2400" b="1" dirty="0">
                <a:solidFill>
                  <a:prstClr val="black"/>
                </a:solidFill>
                <a:latin typeface="Times New Roman" panose="02020603050405020304" pitchFamily="18" charset="0"/>
                <a:cs typeface="Times New Roman" panose="02020603050405020304" pitchFamily="18" charset="0"/>
              </a:rPr>
              <a:t>of every living thing of all flesh</a:t>
            </a:r>
            <a:r>
              <a:rPr lang="en-US" sz="2400" dirty="0">
                <a:solidFill>
                  <a:prstClr val="black"/>
                </a:solidFill>
                <a:latin typeface="Times New Roman" panose="02020603050405020304" pitchFamily="18" charset="0"/>
                <a:cs typeface="Times New Roman" panose="02020603050405020304" pitchFamily="18" charset="0"/>
              </a:rPr>
              <a:t>, you shall bring two of every kind into the ark, </a:t>
            </a:r>
            <a:r>
              <a:rPr lang="en-US" sz="2400" b="1" dirty="0">
                <a:solidFill>
                  <a:prstClr val="black"/>
                </a:solidFill>
                <a:latin typeface="Times New Roman" panose="02020603050405020304" pitchFamily="18" charset="0"/>
                <a:cs typeface="Times New Roman" panose="02020603050405020304" pitchFamily="18" charset="0"/>
              </a:rPr>
              <a:t>to keep them alive with you</a:t>
            </a:r>
            <a:r>
              <a:rPr lang="en-US" sz="2400" dirty="0">
                <a:solidFill>
                  <a:prstClr val="black"/>
                </a:solidFill>
                <a:latin typeface="Times New Roman" panose="02020603050405020304" pitchFamily="18" charset="0"/>
                <a:cs typeface="Times New Roman" panose="02020603050405020304" pitchFamily="18" charset="0"/>
              </a:rPr>
              <a:t>; they shall be male and female.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4233BEF-B66C-4A17-8B7E-9FF31F1AA0D8}"/>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34</a:t>
            </a:r>
          </a:p>
        </p:txBody>
      </p:sp>
    </p:spTree>
    <p:extLst>
      <p:ext uri="{BB962C8B-B14F-4D97-AF65-F5344CB8AC3E}">
        <p14:creationId xmlns:p14="http://schemas.microsoft.com/office/powerpoint/2010/main" val="56077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a:xfrm>
            <a:off x="628650" y="1825625"/>
            <a:ext cx="7886700" cy="1430759"/>
          </a:xfrm>
        </p:spPr>
        <p:txBody>
          <a:bodyPr>
            <a:normAutofit/>
          </a:bodyPr>
          <a:lstStyle/>
          <a:p>
            <a:r>
              <a:rPr lang="en-US" dirty="0"/>
              <a:t>Post-Flood,</a:t>
            </a:r>
            <a:r>
              <a:rPr lang="en-US" spc="-150" dirty="0"/>
              <a:t> </a:t>
            </a:r>
            <a:r>
              <a:rPr lang="en-US" dirty="0"/>
              <a:t>things</a:t>
            </a:r>
            <a:r>
              <a:rPr lang="en-US" spc="-150" dirty="0"/>
              <a:t> </a:t>
            </a:r>
            <a:r>
              <a:rPr lang="en-US" dirty="0"/>
              <a:t>changed</a:t>
            </a:r>
            <a:r>
              <a:rPr lang="en-US" spc="-150" dirty="0"/>
              <a:t> </a:t>
            </a:r>
            <a:r>
              <a:rPr lang="en-US" dirty="0"/>
              <a:t>between</a:t>
            </a:r>
            <a:r>
              <a:rPr lang="en-US" spc="-150" dirty="0"/>
              <a:t> </a:t>
            </a:r>
            <a:r>
              <a:rPr lang="en-US" dirty="0"/>
              <a:t>man</a:t>
            </a:r>
            <a:r>
              <a:rPr lang="en-US" spc="-150" dirty="0"/>
              <a:t> </a:t>
            </a:r>
            <a:r>
              <a:rPr lang="en-US" dirty="0"/>
              <a:t>&amp;</a:t>
            </a:r>
            <a:r>
              <a:rPr lang="en-US" spc="-150" dirty="0"/>
              <a:t> </a:t>
            </a:r>
            <a:r>
              <a:rPr lang="en-US" dirty="0"/>
              <a:t>animals.</a:t>
            </a:r>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EC2E7EF7-4167-48F6-B49D-5057370DB244}"/>
              </a:ext>
            </a:extLst>
          </p:cNvPr>
          <p:cNvSpPr/>
          <p:nvPr/>
        </p:nvSpPr>
        <p:spPr>
          <a:xfrm>
            <a:off x="628650" y="2360092"/>
            <a:ext cx="7886700" cy="24688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Genesis 9:2 </a:t>
            </a:r>
            <a:r>
              <a:rPr lang="en-US" sz="2400" b="1" dirty="0">
                <a:solidFill>
                  <a:schemeClr val="tx1"/>
                </a:solidFill>
                <a:latin typeface="Times New Roman" panose="02020603050405020304" pitchFamily="18" charset="0"/>
                <a:cs typeface="Times New Roman" panose="02020603050405020304" pitchFamily="18" charset="0"/>
              </a:rPr>
              <a:t>The fear of you and the terror of you will be on every beast of the earth </a:t>
            </a:r>
            <a:r>
              <a:rPr lang="en-US" sz="2400" dirty="0">
                <a:solidFill>
                  <a:schemeClr val="tx1"/>
                </a:solidFill>
                <a:latin typeface="Times New Roman" panose="02020603050405020304" pitchFamily="18" charset="0"/>
                <a:cs typeface="Times New Roman" panose="02020603050405020304" pitchFamily="18" charset="0"/>
              </a:rPr>
              <a:t>and on every bird of the sky; with everything that creeps on the ground, and all the fish of the sea, into your hand they are given. 3 </a:t>
            </a:r>
            <a:r>
              <a:rPr lang="en-US" sz="2400" b="1" dirty="0">
                <a:solidFill>
                  <a:schemeClr val="tx1"/>
                </a:solidFill>
                <a:latin typeface="Times New Roman" panose="02020603050405020304" pitchFamily="18" charset="0"/>
                <a:cs typeface="Times New Roman" panose="02020603050405020304" pitchFamily="18" charset="0"/>
              </a:rPr>
              <a:t>Every moving thing that is alive shall be food for you</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I give all to you, as I gave the green plant. (compare to Genesis 1:29-30)</a:t>
            </a:r>
          </a:p>
        </p:txBody>
      </p:sp>
      <p:sp>
        <p:nvSpPr>
          <p:cNvPr id="6" name="Rectangle 5">
            <a:extLst>
              <a:ext uri="{FF2B5EF4-FFF2-40B4-BE49-F238E27FC236}">
                <a16:creationId xmlns:a16="http://schemas.microsoft.com/office/drawing/2014/main" id="{4D024A0E-2163-4029-9F04-00A2AD5CADDC}"/>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Dinosaurs became extinct when an asteroid hit the earth.</a:t>
            </a:r>
          </a:p>
        </p:txBody>
      </p:sp>
      <p:sp>
        <p:nvSpPr>
          <p:cNvPr id="8" name="Rectangle 7">
            <a:extLst>
              <a:ext uri="{FF2B5EF4-FFF2-40B4-BE49-F238E27FC236}">
                <a16:creationId xmlns:a16="http://schemas.microsoft.com/office/drawing/2014/main" id="{44EF2322-D081-44E0-A778-55237CA35B06}"/>
              </a:ext>
            </a:extLst>
          </p:cNvPr>
          <p:cNvSpPr/>
          <p:nvPr/>
        </p:nvSpPr>
        <p:spPr>
          <a:xfrm>
            <a:off x="628649" y="5039325"/>
            <a:ext cx="5874787" cy="1255728"/>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After the flood, even for man, the world became a harsher place. See life expectancies in the Bible.</a:t>
            </a:r>
          </a:p>
        </p:txBody>
      </p:sp>
      <p:sp>
        <p:nvSpPr>
          <p:cNvPr id="7" name="TextBox 6">
            <a:extLst>
              <a:ext uri="{FF2B5EF4-FFF2-40B4-BE49-F238E27FC236}">
                <a16:creationId xmlns:a16="http://schemas.microsoft.com/office/drawing/2014/main" id="{36A34576-B11C-45E6-B773-94FBD5BBE829}"/>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35</a:t>
            </a:r>
          </a:p>
        </p:txBody>
      </p:sp>
    </p:spTree>
    <p:extLst>
      <p:ext uri="{BB962C8B-B14F-4D97-AF65-F5344CB8AC3E}">
        <p14:creationId xmlns:p14="http://schemas.microsoft.com/office/powerpoint/2010/main" val="252294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76A06-269E-429F-9B27-501F49B28683}"/>
              </a:ext>
            </a:extLst>
          </p:cNvPr>
          <p:cNvSpPr>
            <a:spLocks noGrp="1"/>
          </p:cNvSpPr>
          <p:nvPr>
            <p:ph idx="1"/>
          </p:nvPr>
        </p:nvSpPr>
        <p:spPr/>
        <p:txBody>
          <a:bodyPr/>
          <a:lstStyle/>
          <a:p>
            <a:r>
              <a:rPr lang="en-US" dirty="0"/>
              <a:t>Other animals became extinct too.</a:t>
            </a:r>
          </a:p>
        </p:txBody>
      </p:sp>
      <p:sp>
        <p:nvSpPr>
          <p:cNvPr id="4" name="Rectangle 3">
            <a:extLst>
              <a:ext uri="{FF2B5EF4-FFF2-40B4-BE49-F238E27FC236}">
                <a16:creationId xmlns:a16="http://schemas.microsoft.com/office/drawing/2014/main" id="{31F3E8B6-EC88-480A-9664-A77F1BD2D5EC}"/>
              </a:ext>
            </a:extLst>
          </p:cNvPr>
          <p:cNvSpPr/>
          <p:nvPr/>
        </p:nvSpPr>
        <p:spPr>
          <a:xfrm>
            <a:off x="628650" y="2332106"/>
            <a:ext cx="7886700" cy="20116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Isaiah 30:6 The oracle concerning the beasts of the Negev. Through a land of distress and anguish, From where come lioness and lion, viper and </a:t>
            </a:r>
            <a:r>
              <a:rPr lang="en-US" sz="2400" b="1" dirty="0">
                <a:solidFill>
                  <a:schemeClr val="tx1"/>
                </a:solidFill>
                <a:latin typeface="Times New Roman" panose="02020603050405020304" pitchFamily="18" charset="0"/>
                <a:cs typeface="Times New Roman" panose="02020603050405020304" pitchFamily="18" charset="0"/>
              </a:rPr>
              <a:t>flying serpent</a:t>
            </a:r>
            <a:r>
              <a:rPr lang="en-US" sz="2400" dirty="0">
                <a:solidFill>
                  <a:schemeClr val="tx1"/>
                </a:solidFill>
                <a:latin typeface="Times New Roman" panose="02020603050405020304" pitchFamily="18" charset="0"/>
                <a:cs typeface="Times New Roman" panose="02020603050405020304" pitchFamily="18" charset="0"/>
              </a:rPr>
              <a:t>, They carry their riches on the backs of young donkeys And their treasures on camels’ humps, To a people who cannot profit them;</a:t>
            </a:r>
          </a:p>
        </p:txBody>
      </p:sp>
      <p:sp>
        <p:nvSpPr>
          <p:cNvPr id="5" name="Rectangle 4">
            <a:extLst>
              <a:ext uri="{FF2B5EF4-FFF2-40B4-BE49-F238E27FC236}">
                <a16:creationId xmlns:a16="http://schemas.microsoft.com/office/drawing/2014/main" id="{D720D654-BB6E-4C07-B34C-8FA020A778D2}"/>
              </a:ext>
            </a:extLst>
          </p:cNvPr>
          <p:cNvSpPr/>
          <p:nvPr/>
        </p:nvSpPr>
        <p:spPr>
          <a:xfrm>
            <a:off x="628650" y="4511126"/>
            <a:ext cx="7886700" cy="173736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Job 39:9 “Will the </a:t>
            </a:r>
            <a:r>
              <a:rPr lang="en-US" sz="2400" b="1" dirty="0">
                <a:solidFill>
                  <a:schemeClr val="tx1"/>
                </a:solidFill>
                <a:latin typeface="Times New Roman" panose="02020603050405020304" pitchFamily="18" charset="0"/>
                <a:cs typeface="Times New Roman" panose="02020603050405020304" pitchFamily="18" charset="0"/>
              </a:rPr>
              <a:t>wild ox </a:t>
            </a:r>
            <a:r>
              <a:rPr lang="en-US" sz="2400" dirty="0">
                <a:solidFill>
                  <a:schemeClr val="tx1"/>
                </a:solidFill>
                <a:latin typeface="Times New Roman" panose="02020603050405020304" pitchFamily="18" charset="0"/>
                <a:cs typeface="Times New Roman" panose="02020603050405020304" pitchFamily="18" charset="0"/>
              </a:rPr>
              <a:t>consent to serve you, Or will he spend the night at your manger? 10 “Can you bind the wild ox in a furrow with ropes, Or will he harrow the valleys after you? </a:t>
            </a:r>
            <a:r>
              <a:rPr lang="en-US" sz="2400" b="1" dirty="0">
                <a:solidFill>
                  <a:schemeClr val="tx1"/>
                </a:solidFill>
                <a:latin typeface="Times New Roman" panose="02020603050405020304" pitchFamily="18" charset="0"/>
                <a:cs typeface="Times New Roman" panose="02020603050405020304" pitchFamily="18" charset="0"/>
              </a:rPr>
              <a:t>(footnotes in some say “ox – antelope”)</a:t>
            </a:r>
          </a:p>
        </p:txBody>
      </p:sp>
      <p:sp>
        <p:nvSpPr>
          <p:cNvPr id="7" name="Rectangle 6">
            <a:extLst>
              <a:ext uri="{FF2B5EF4-FFF2-40B4-BE49-F238E27FC236}">
                <a16:creationId xmlns:a16="http://schemas.microsoft.com/office/drawing/2014/main" id="{AF612CE8-6151-4F77-A57D-94A872AD829A}"/>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Dinosaurs became extinct when an asteroid hit the earth.</a:t>
            </a:r>
          </a:p>
        </p:txBody>
      </p:sp>
      <p:sp>
        <p:nvSpPr>
          <p:cNvPr id="8" name="TextBox 7">
            <a:extLst>
              <a:ext uri="{FF2B5EF4-FFF2-40B4-BE49-F238E27FC236}">
                <a16:creationId xmlns:a16="http://schemas.microsoft.com/office/drawing/2014/main" id="{55441823-9308-40ED-BE5C-9B4954BE1E05}"/>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36</a:t>
            </a:r>
          </a:p>
        </p:txBody>
      </p:sp>
    </p:spTree>
    <p:extLst>
      <p:ext uri="{BB962C8B-B14F-4D97-AF65-F5344CB8AC3E}">
        <p14:creationId xmlns:p14="http://schemas.microsoft.com/office/powerpoint/2010/main" val="388511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a:xfrm>
            <a:off x="628650" y="3237721"/>
            <a:ext cx="6644347" cy="2939241"/>
          </a:xfrm>
        </p:spPr>
        <p:txBody>
          <a:bodyPr>
            <a:normAutofit/>
          </a:bodyPr>
          <a:lstStyle/>
          <a:p>
            <a:r>
              <a:rPr lang="en-US" dirty="0"/>
              <a:t>Though likely not the fantasy animal of books and movies, the Bible is clearly describing a real animal. </a:t>
            </a:r>
          </a:p>
          <a:p>
            <a:r>
              <a:rPr lang="en-US" dirty="0"/>
              <a:t>And it’s an animal that also died…</a:t>
            </a:r>
          </a:p>
        </p:txBody>
      </p:sp>
      <p:sp>
        <p:nvSpPr>
          <p:cNvPr id="4" name="Rectangle 3">
            <a:extLst>
              <a:ext uri="{FF2B5EF4-FFF2-40B4-BE49-F238E27FC236}">
                <a16:creationId xmlns:a16="http://schemas.microsoft.com/office/drawing/2014/main" id="{39DCB1AF-6B94-452B-951F-C97377FC32EA}"/>
              </a:ext>
            </a:extLst>
          </p:cNvPr>
          <p:cNvSpPr/>
          <p:nvPr/>
        </p:nvSpPr>
        <p:spPr>
          <a:xfrm>
            <a:off x="628650" y="1786807"/>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Job 39:9 KJV </a:t>
            </a:r>
            <a:r>
              <a:rPr lang="en-US" sz="2400" b="1" dirty="0">
                <a:solidFill>
                  <a:schemeClr val="tx1"/>
                </a:solidFill>
                <a:latin typeface="Times New Roman" panose="02020603050405020304" pitchFamily="18" charset="0"/>
                <a:cs typeface="Times New Roman" panose="02020603050405020304" pitchFamily="18" charset="0"/>
              </a:rPr>
              <a:t>Will the unicorn be willing to serve thee</a:t>
            </a:r>
            <a:r>
              <a:rPr lang="en-US" sz="2400" dirty="0">
                <a:solidFill>
                  <a:schemeClr val="tx1"/>
                </a:solidFill>
                <a:latin typeface="Times New Roman" panose="02020603050405020304" pitchFamily="18" charset="0"/>
                <a:cs typeface="Times New Roman" panose="02020603050405020304" pitchFamily="18" charset="0"/>
              </a:rPr>
              <a:t>, or abide by thy crib? 10 </a:t>
            </a:r>
            <a:r>
              <a:rPr lang="en-US" sz="2400" b="1" dirty="0">
                <a:solidFill>
                  <a:schemeClr val="tx1"/>
                </a:solidFill>
                <a:latin typeface="Times New Roman" panose="02020603050405020304" pitchFamily="18" charset="0"/>
                <a:cs typeface="Times New Roman" panose="02020603050405020304" pitchFamily="18" charset="0"/>
              </a:rPr>
              <a:t>Canst thou bind the unicorn</a:t>
            </a:r>
            <a:r>
              <a:rPr lang="en-US" sz="2400" dirty="0">
                <a:solidFill>
                  <a:schemeClr val="tx1"/>
                </a:solidFill>
                <a:latin typeface="Times New Roman" panose="02020603050405020304" pitchFamily="18" charset="0"/>
                <a:cs typeface="Times New Roman" panose="02020603050405020304" pitchFamily="18" charset="0"/>
              </a:rPr>
              <a:t> with his band in the furrow? or will he harrow the valleys after thee? </a:t>
            </a:r>
          </a:p>
        </p:txBody>
      </p:sp>
      <p:sp>
        <p:nvSpPr>
          <p:cNvPr id="5" name="Rectangle 4">
            <a:extLst>
              <a:ext uri="{FF2B5EF4-FFF2-40B4-BE49-F238E27FC236}">
                <a16:creationId xmlns:a16="http://schemas.microsoft.com/office/drawing/2014/main" id="{2AD01C4A-1D63-467A-81F2-F1631CAB2DFD}"/>
              </a:ext>
            </a:extLst>
          </p:cNvPr>
          <p:cNvSpPr/>
          <p:nvPr/>
        </p:nvSpPr>
        <p:spPr>
          <a:xfrm>
            <a:off x="628650" y="5091640"/>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Isaiah 34:7 KJV </a:t>
            </a:r>
            <a:r>
              <a:rPr lang="en-US" sz="2400" b="1" dirty="0">
                <a:solidFill>
                  <a:schemeClr val="tx1"/>
                </a:solidFill>
                <a:latin typeface="Times New Roman" panose="02020603050405020304" pitchFamily="18" charset="0"/>
                <a:cs typeface="Times New Roman" panose="02020603050405020304" pitchFamily="18" charset="0"/>
              </a:rPr>
              <a:t>And the unicorns shall come down </a:t>
            </a:r>
            <a:r>
              <a:rPr lang="en-US" sz="2400" dirty="0">
                <a:solidFill>
                  <a:schemeClr val="tx1"/>
                </a:solidFill>
                <a:latin typeface="Times New Roman" panose="02020603050405020304" pitchFamily="18" charset="0"/>
                <a:cs typeface="Times New Roman" panose="02020603050405020304" pitchFamily="18" charset="0"/>
              </a:rPr>
              <a:t>with them, and the bullocks with the bulls; and their land shall be soaked with blood, and their dust made fat with fatness.</a:t>
            </a:r>
          </a:p>
        </p:txBody>
      </p:sp>
      <p:sp>
        <p:nvSpPr>
          <p:cNvPr id="9" name="Rectangle 8">
            <a:extLst>
              <a:ext uri="{FF2B5EF4-FFF2-40B4-BE49-F238E27FC236}">
                <a16:creationId xmlns:a16="http://schemas.microsoft.com/office/drawing/2014/main" id="{ADCD39C8-0919-4216-AAEE-EA29B14307D2}"/>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Dinosaurs became extinct when an asteroid hit the earth.</a:t>
            </a:r>
          </a:p>
        </p:txBody>
      </p:sp>
      <p:sp>
        <p:nvSpPr>
          <p:cNvPr id="7" name="TextBox 6">
            <a:extLst>
              <a:ext uri="{FF2B5EF4-FFF2-40B4-BE49-F238E27FC236}">
                <a16:creationId xmlns:a16="http://schemas.microsoft.com/office/drawing/2014/main" id="{58AD8FF0-AAA3-458A-9DBB-ADD41EE186A2}"/>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37</a:t>
            </a:r>
          </a:p>
        </p:txBody>
      </p:sp>
    </p:spTree>
    <p:extLst>
      <p:ext uri="{BB962C8B-B14F-4D97-AF65-F5344CB8AC3E}">
        <p14:creationId xmlns:p14="http://schemas.microsoft.com/office/powerpoint/2010/main" val="113655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C712E-FA27-4E7A-A33E-A0B21393D728}"/>
              </a:ext>
            </a:extLst>
          </p:cNvPr>
          <p:cNvSpPr>
            <a:spLocks noGrp="1"/>
          </p:cNvSpPr>
          <p:nvPr>
            <p:ph idx="1"/>
          </p:nvPr>
        </p:nvSpPr>
        <p:spPr/>
        <p:txBody>
          <a:bodyPr>
            <a:normAutofit/>
          </a:bodyPr>
          <a:lstStyle/>
          <a:p>
            <a:r>
              <a:rPr lang="en-US" dirty="0"/>
              <a:t>Just like Leviathan died…</a:t>
            </a:r>
          </a:p>
          <a:p>
            <a:endParaRPr lang="en-US" sz="4800" dirty="0"/>
          </a:p>
          <a:p>
            <a:endParaRPr lang="en-US" dirty="0"/>
          </a:p>
          <a:p>
            <a:endParaRPr lang="en-US" dirty="0"/>
          </a:p>
          <a:p>
            <a:r>
              <a:rPr lang="en-US" dirty="0"/>
              <a:t>And became food for other animals.</a:t>
            </a:r>
          </a:p>
        </p:txBody>
      </p:sp>
      <p:sp>
        <p:nvSpPr>
          <p:cNvPr id="5" name="Rectangle 4">
            <a:extLst>
              <a:ext uri="{FF2B5EF4-FFF2-40B4-BE49-F238E27FC236}">
                <a16:creationId xmlns:a16="http://schemas.microsoft.com/office/drawing/2014/main" id="{2AD01C4A-1D63-467A-81F2-F1631CAB2DFD}"/>
              </a:ext>
            </a:extLst>
          </p:cNvPr>
          <p:cNvSpPr/>
          <p:nvPr/>
        </p:nvSpPr>
        <p:spPr>
          <a:xfrm>
            <a:off x="628650" y="2336957"/>
            <a:ext cx="7886700" cy="16459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Isaiah 27:1 In that day </a:t>
            </a:r>
            <a:r>
              <a:rPr lang="en-US" sz="2400" b="1" dirty="0">
                <a:solidFill>
                  <a:schemeClr val="tx1"/>
                </a:solidFill>
                <a:latin typeface="Times New Roman" panose="02020603050405020304" pitchFamily="18" charset="0"/>
                <a:cs typeface="Times New Roman" panose="02020603050405020304" pitchFamily="18" charset="0"/>
              </a:rPr>
              <a:t>the Lord will punish Leviathan the fleeing serpent</a:t>
            </a:r>
            <a:r>
              <a:rPr lang="en-US" sz="2400" dirty="0">
                <a:solidFill>
                  <a:schemeClr val="tx1"/>
                </a:solidFill>
                <a:latin typeface="Times New Roman" panose="02020603050405020304" pitchFamily="18" charset="0"/>
                <a:cs typeface="Times New Roman" panose="02020603050405020304" pitchFamily="18" charset="0"/>
              </a:rPr>
              <a:t>, With His fierce and great and mighty sword, </a:t>
            </a:r>
            <a:r>
              <a:rPr lang="en-US" sz="2400" b="1" dirty="0">
                <a:solidFill>
                  <a:schemeClr val="tx1"/>
                </a:solidFill>
                <a:latin typeface="Times New Roman" panose="02020603050405020304" pitchFamily="18" charset="0"/>
                <a:cs typeface="Times New Roman" panose="02020603050405020304" pitchFamily="18" charset="0"/>
              </a:rPr>
              <a:t>Even Leviathan the twisted serpent; And He will kill the dragon who lives in the sea.</a:t>
            </a:r>
          </a:p>
        </p:txBody>
      </p:sp>
      <p:sp>
        <p:nvSpPr>
          <p:cNvPr id="8" name="Rectangle 7">
            <a:extLst>
              <a:ext uri="{FF2B5EF4-FFF2-40B4-BE49-F238E27FC236}">
                <a16:creationId xmlns:a16="http://schemas.microsoft.com/office/drawing/2014/main" id="{AB7EF2EE-1173-463C-8035-71AE470316BB}"/>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Dinosaurs became extinct when an asteroid hit the earth.</a:t>
            </a:r>
          </a:p>
        </p:txBody>
      </p:sp>
      <p:sp>
        <p:nvSpPr>
          <p:cNvPr id="9" name="Rectangle 8">
            <a:extLst>
              <a:ext uri="{FF2B5EF4-FFF2-40B4-BE49-F238E27FC236}">
                <a16:creationId xmlns:a16="http://schemas.microsoft.com/office/drawing/2014/main" id="{2D72A543-E25F-4DFB-B8CA-7F038349E5EA}"/>
              </a:ext>
            </a:extLst>
          </p:cNvPr>
          <p:cNvSpPr/>
          <p:nvPr/>
        </p:nvSpPr>
        <p:spPr>
          <a:xfrm>
            <a:off x="628650" y="4718610"/>
            <a:ext cx="7886700" cy="10058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Psalm 74:14 </a:t>
            </a:r>
            <a:r>
              <a:rPr lang="en-US" sz="2400" b="1" dirty="0">
                <a:solidFill>
                  <a:schemeClr val="tx1"/>
                </a:solidFill>
                <a:latin typeface="Times New Roman" panose="02020603050405020304" pitchFamily="18" charset="0"/>
                <a:cs typeface="Times New Roman" panose="02020603050405020304" pitchFamily="18" charset="0"/>
              </a:rPr>
              <a:t>You crushed the heads of Leviathan</a:t>
            </a:r>
            <a:r>
              <a:rPr lang="en-US" sz="2400" dirty="0">
                <a:solidFill>
                  <a:schemeClr val="tx1"/>
                </a:solidFill>
                <a:latin typeface="Times New Roman" panose="02020603050405020304" pitchFamily="18" charset="0"/>
                <a:cs typeface="Times New Roman" panose="02020603050405020304" pitchFamily="18" charset="0"/>
              </a:rPr>
              <a:t>; You gave him as </a:t>
            </a:r>
            <a:r>
              <a:rPr lang="en-US" sz="2400" b="1" dirty="0">
                <a:solidFill>
                  <a:schemeClr val="tx1"/>
                </a:solidFill>
                <a:latin typeface="Times New Roman" panose="02020603050405020304" pitchFamily="18" charset="0"/>
                <a:cs typeface="Times New Roman" panose="02020603050405020304" pitchFamily="18" charset="0"/>
              </a:rPr>
              <a:t>food for the creatures of the wilderness</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C7141D5-D75A-4B4C-8961-89FD69813CC4}"/>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38</a:t>
            </a:r>
          </a:p>
        </p:txBody>
      </p:sp>
    </p:spTree>
    <p:extLst>
      <p:ext uri="{BB962C8B-B14F-4D97-AF65-F5344CB8AC3E}">
        <p14:creationId xmlns:p14="http://schemas.microsoft.com/office/powerpoint/2010/main" val="37630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C6B68-C976-4A69-8F3B-9206DEF727D0}"/>
              </a:ext>
            </a:extLst>
          </p:cNvPr>
          <p:cNvSpPr>
            <a:spLocks noGrp="1"/>
          </p:cNvSpPr>
          <p:nvPr>
            <p:ph idx="1"/>
          </p:nvPr>
        </p:nvSpPr>
        <p:spPr>
          <a:xfrm>
            <a:off x="628650" y="1825625"/>
            <a:ext cx="6033407" cy="4351338"/>
          </a:xfrm>
        </p:spPr>
        <p:txBody>
          <a:bodyPr/>
          <a:lstStyle/>
          <a:p>
            <a:r>
              <a:rPr lang="en-US" dirty="0"/>
              <a:t>Why does this question matter?</a:t>
            </a:r>
          </a:p>
          <a:p>
            <a:endParaRPr lang="en-US" dirty="0"/>
          </a:p>
          <a:p>
            <a:endParaRPr lang="en-US" sz="4000" dirty="0"/>
          </a:p>
          <a:p>
            <a:r>
              <a:rPr lang="en-US" dirty="0"/>
              <a:t>Satan is attacking the foundation of the Bible by discrediting God’s creation in Genesis 1.</a:t>
            </a:r>
          </a:p>
          <a:p>
            <a:endParaRPr lang="en-US" dirty="0"/>
          </a:p>
        </p:txBody>
      </p:sp>
      <p:sp>
        <p:nvSpPr>
          <p:cNvPr id="5" name="Rectangle 4">
            <a:extLst>
              <a:ext uri="{FF2B5EF4-FFF2-40B4-BE49-F238E27FC236}">
                <a16:creationId xmlns:a16="http://schemas.microsoft.com/office/drawing/2014/main" id="{C9761BA7-3828-4665-A279-8D6C0FD3652D}"/>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accent1">
                    <a:lumMod val="50000"/>
                  </a:schemeClr>
                </a:solidFill>
              </a:rPr>
              <a:t>introduction</a:t>
            </a:r>
          </a:p>
        </p:txBody>
      </p:sp>
      <p:sp>
        <p:nvSpPr>
          <p:cNvPr id="6" name="Rectangle 5">
            <a:extLst>
              <a:ext uri="{FF2B5EF4-FFF2-40B4-BE49-F238E27FC236}">
                <a16:creationId xmlns:a16="http://schemas.microsoft.com/office/drawing/2014/main" id="{50D42BEA-A107-4AA9-A9EE-6DDE41ECF7C9}"/>
              </a:ext>
            </a:extLst>
          </p:cNvPr>
          <p:cNvSpPr/>
          <p:nvPr/>
        </p:nvSpPr>
        <p:spPr>
          <a:xfrm>
            <a:off x="628650" y="2379305"/>
            <a:ext cx="7886700" cy="10058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Psalm 11:3 If the foundations are destroyed, What can the righteous do?”</a:t>
            </a:r>
          </a:p>
        </p:txBody>
      </p:sp>
      <p:sp>
        <p:nvSpPr>
          <p:cNvPr id="4" name="TextBox 3">
            <a:extLst>
              <a:ext uri="{FF2B5EF4-FFF2-40B4-BE49-F238E27FC236}">
                <a16:creationId xmlns:a16="http://schemas.microsoft.com/office/drawing/2014/main" id="{D885CB15-4EA0-416B-B258-13BEEEC5EEC1}"/>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3</a:t>
            </a:r>
          </a:p>
        </p:txBody>
      </p:sp>
    </p:spTree>
    <p:extLst>
      <p:ext uri="{BB962C8B-B14F-4D97-AF65-F5344CB8AC3E}">
        <p14:creationId xmlns:p14="http://schemas.microsoft.com/office/powerpoint/2010/main" val="29021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640B04-0C8A-474C-BFF0-9C42DE5A28BB}"/>
              </a:ext>
            </a:extLst>
          </p:cNvPr>
          <p:cNvSpPr txBox="1"/>
          <p:nvPr/>
        </p:nvSpPr>
        <p:spPr>
          <a:xfrm>
            <a:off x="4223786" y="546709"/>
            <a:ext cx="445008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Myth </a:t>
            </a:r>
            <a:r>
              <a:rPr kumimoji="0" lang="en-US" sz="5400" b="1" i="0" u="none" strike="noStrike" kern="1200" cap="none" spc="0" normalizeH="0" baseline="0" noProof="0" dirty="0">
                <a:ln w="57150">
                  <a:solidFill>
                    <a:prstClr val="white"/>
                  </a:solidFill>
                </a:ln>
                <a:solidFill>
                  <a:srgbClr val="C00000"/>
                </a:solidFill>
                <a:effectLst/>
                <a:uLnTx/>
                <a:uFillTx/>
                <a:latin typeface="Arial Black" panose="020B0A04020102020204" pitchFamily="34" charset="0"/>
                <a:ea typeface="+mn-ea"/>
                <a:cs typeface="+mn-cs"/>
              </a:rPr>
              <a:t>#</a:t>
            </a:r>
            <a:r>
              <a:rPr kumimoji="0" lang="en-US" sz="5400" b="1" i="0" u="none" strike="noStrike" kern="1200" cap="none" spc="0" normalizeH="0" baseline="0" noProof="0" dirty="0">
                <a:ln w="57150">
                  <a:solidFill>
                    <a:prstClr val="white"/>
                  </a:solidFill>
                </a:ln>
                <a:solidFill>
                  <a:srgbClr val="C00000"/>
                </a:solidFill>
                <a:effectLst/>
                <a:uLnTx/>
                <a:uFillTx/>
                <a:latin typeface="Berlin Sans FB Demi" panose="020E0802020502020306" pitchFamily="34" charset="0"/>
                <a:ea typeface="+mn-ea"/>
                <a:cs typeface="+mn-cs"/>
              </a:rPr>
              <a:t> 4</a:t>
            </a:r>
            <a:endParaRPr kumimoji="0" lang="en-US" sz="3200" b="0" i="0" u="none" strike="noStrike" kern="1200" cap="none" spc="0" normalizeH="0" baseline="0" noProof="0" dirty="0">
              <a:ln w="57150">
                <a:solidFill>
                  <a:prstClr val="black"/>
                </a:solid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812380-09F7-4AE1-AF49-492D295A8DC1}"/>
              </a:ext>
            </a:extLst>
          </p:cNvPr>
          <p:cNvSpPr txBox="1"/>
          <p:nvPr/>
        </p:nvSpPr>
        <p:spPr>
          <a:xfrm>
            <a:off x="4226560" y="1676400"/>
            <a:ext cx="456184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Dinosaurs became extinct when an asteroid hit the earth.</a:t>
            </a:r>
          </a:p>
        </p:txBody>
      </p:sp>
      <p:sp>
        <p:nvSpPr>
          <p:cNvPr id="6" name="Content Placeholder 2">
            <a:extLst>
              <a:ext uri="{FF2B5EF4-FFF2-40B4-BE49-F238E27FC236}">
                <a16:creationId xmlns:a16="http://schemas.microsoft.com/office/drawing/2014/main" id="{8E58F64A-D032-4B1A-9CA1-C8F254F158FF}"/>
              </a:ext>
            </a:extLst>
          </p:cNvPr>
          <p:cNvSpPr>
            <a:spLocks noGrp="1"/>
          </p:cNvSpPr>
          <p:nvPr>
            <p:ph idx="1"/>
          </p:nvPr>
        </p:nvSpPr>
        <p:spPr>
          <a:xfrm>
            <a:off x="628650" y="4175760"/>
            <a:ext cx="7886700" cy="2001202"/>
          </a:xfrm>
        </p:spPr>
        <p:txBody>
          <a:bodyPr>
            <a:normAutofit/>
          </a:bodyPr>
          <a:lstStyle/>
          <a:p>
            <a:r>
              <a:rPr lang="en-US" sz="3200" b="1" dirty="0">
                <a:solidFill>
                  <a:srgbClr val="FFF26B"/>
                </a:solidFill>
              </a:rPr>
              <a:t>Outcome – Post-Flood changes, lack of food, competition in the animal kingdom, and man’s activities have caused many types of animals to become extinct.  </a:t>
            </a:r>
          </a:p>
        </p:txBody>
      </p:sp>
      <p:pic>
        <p:nvPicPr>
          <p:cNvPr id="8" name="Picture 7">
            <a:extLst>
              <a:ext uri="{FF2B5EF4-FFF2-40B4-BE49-F238E27FC236}">
                <a16:creationId xmlns:a16="http://schemas.microsoft.com/office/drawing/2014/main" id="{C2BAB58C-9064-4D46-8819-A65D8B908F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133" y="558632"/>
            <a:ext cx="3514037" cy="3260377"/>
          </a:xfrm>
          <a:prstGeom prst="rect">
            <a:avLst/>
          </a:prstGeom>
        </p:spPr>
      </p:pic>
    </p:spTree>
    <p:extLst>
      <p:ext uri="{BB962C8B-B14F-4D97-AF65-F5344CB8AC3E}">
        <p14:creationId xmlns:p14="http://schemas.microsoft.com/office/powerpoint/2010/main" val="3964362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F389D-5AAD-4F17-A750-C4E028B79C67}"/>
              </a:ext>
            </a:extLst>
          </p:cNvPr>
          <p:cNvSpPr>
            <a:spLocks noGrp="1"/>
          </p:cNvSpPr>
          <p:nvPr>
            <p:ph idx="1"/>
          </p:nvPr>
        </p:nvSpPr>
        <p:spPr>
          <a:xfrm>
            <a:off x="628650" y="1825625"/>
            <a:ext cx="7886700" cy="2521292"/>
          </a:xfrm>
        </p:spPr>
        <p:txBody>
          <a:bodyPr>
            <a:normAutofit/>
          </a:bodyPr>
          <a:lstStyle/>
          <a:p>
            <a:r>
              <a:rPr lang="en-US" dirty="0"/>
              <a:t>We could continue… more could be said.</a:t>
            </a:r>
          </a:p>
          <a:p>
            <a:r>
              <a:rPr lang="en-US" dirty="0"/>
              <a:t>What you believe about the book of Genesis will determine how you react to the rest of the Bible. </a:t>
            </a:r>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13789D8B-D99B-41C9-A5C1-3A52CD7DE263}"/>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accent1">
                    <a:lumMod val="50000"/>
                  </a:schemeClr>
                </a:solidFill>
              </a:rPr>
              <a:t>conclusion</a:t>
            </a:r>
          </a:p>
        </p:txBody>
      </p:sp>
      <p:sp>
        <p:nvSpPr>
          <p:cNvPr id="4" name="Rectangle 3">
            <a:extLst>
              <a:ext uri="{FF2B5EF4-FFF2-40B4-BE49-F238E27FC236}">
                <a16:creationId xmlns:a16="http://schemas.microsoft.com/office/drawing/2014/main" id="{2F3A0EA4-C8A2-4365-AB67-BE30A680FB54}"/>
              </a:ext>
            </a:extLst>
          </p:cNvPr>
          <p:cNvSpPr/>
          <p:nvPr/>
        </p:nvSpPr>
        <p:spPr>
          <a:xfrm>
            <a:off x="628650" y="3317254"/>
            <a:ext cx="7886700" cy="173736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2 Timothy 3:16 </a:t>
            </a:r>
            <a:r>
              <a:rPr lang="en-US" sz="2400" b="1" dirty="0">
                <a:solidFill>
                  <a:schemeClr val="tx1"/>
                </a:solidFill>
                <a:latin typeface="Times New Roman" panose="02020603050405020304" pitchFamily="18" charset="0"/>
                <a:cs typeface="Times New Roman" panose="02020603050405020304" pitchFamily="18" charset="0"/>
              </a:rPr>
              <a:t>All Scripture is given by inspiration of God</a:t>
            </a:r>
            <a:r>
              <a:rPr lang="en-US" sz="2400" dirty="0">
                <a:solidFill>
                  <a:schemeClr val="tx1"/>
                </a:solidFill>
                <a:latin typeface="Times New Roman" panose="02020603050405020304" pitchFamily="18" charset="0"/>
                <a:cs typeface="Times New Roman" panose="02020603050405020304" pitchFamily="18" charset="0"/>
              </a:rPr>
              <a:t>, and is profitable for doctrine, for reproof, for correction, for instruction in righteousness, 17 </a:t>
            </a:r>
            <a:r>
              <a:rPr lang="en-US" sz="2400" b="1" dirty="0">
                <a:solidFill>
                  <a:schemeClr val="tx1"/>
                </a:solidFill>
                <a:latin typeface="Times New Roman" panose="02020603050405020304" pitchFamily="18" charset="0"/>
                <a:cs typeface="Times New Roman" panose="02020603050405020304" pitchFamily="18" charset="0"/>
              </a:rPr>
              <a:t>that the man of God may be complete, thoroughly equipped</a:t>
            </a:r>
            <a:r>
              <a:rPr lang="en-US" sz="2400" dirty="0">
                <a:solidFill>
                  <a:schemeClr val="tx1"/>
                </a:solidFill>
                <a:latin typeface="Times New Roman" panose="02020603050405020304" pitchFamily="18" charset="0"/>
                <a:cs typeface="Times New Roman" panose="02020603050405020304" pitchFamily="18" charset="0"/>
              </a:rPr>
              <a:t> for every good work.</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67A7207-39CA-45BD-A0F5-2CAEE79B6FBA}"/>
              </a:ext>
            </a:extLst>
          </p:cNvPr>
          <p:cNvSpPr/>
          <p:nvPr/>
        </p:nvSpPr>
        <p:spPr>
          <a:xfrm>
            <a:off x="628650" y="5209764"/>
            <a:ext cx="5265713" cy="1255728"/>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When a sincere heart takes an honest question to the Bible, God has provided answers.</a:t>
            </a:r>
          </a:p>
        </p:txBody>
      </p:sp>
      <p:sp>
        <p:nvSpPr>
          <p:cNvPr id="8" name="TextBox 7">
            <a:extLst>
              <a:ext uri="{FF2B5EF4-FFF2-40B4-BE49-F238E27FC236}">
                <a16:creationId xmlns:a16="http://schemas.microsoft.com/office/drawing/2014/main" id="{36831A51-0DF8-469D-BD5D-6B4E30A1B711}"/>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40</a:t>
            </a:r>
          </a:p>
        </p:txBody>
      </p:sp>
    </p:spTree>
    <p:extLst>
      <p:ext uri="{BB962C8B-B14F-4D97-AF65-F5344CB8AC3E}">
        <p14:creationId xmlns:p14="http://schemas.microsoft.com/office/powerpoint/2010/main" val="26389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F389D-5AAD-4F17-A750-C4E028B79C67}"/>
              </a:ext>
            </a:extLst>
          </p:cNvPr>
          <p:cNvSpPr>
            <a:spLocks noGrp="1"/>
          </p:cNvSpPr>
          <p:nvPr>
            <p:ph idx="1"/>
          </p:nvPr>
        </p:nvSpPr>
        <p:spPr/>
        <p:txBody>
          <a:bodyPr>
            <a:normAutofit/>
          </a:bodyPr>
          <a:lstStyle/>
          <a:p>
            <a:r>
              <a:rPr lang="en-US" dirty="0"/>
              <a:t>If evolution is true, you are an accident, there is no purpose to life, and we are accountable to no one.</a:t>
            </a:r>
          </a:p>
          <a:p>
            <a:r>
              <a:rPr lang="en-US" dirty="0"/>
              <a:t>If the Bible is true, you’re a unique creation of God, you have a purpose and a destiny, and we are  accountable to God because he made us. </a:t>
            </a:r>
          </a:p>
          <a:p>
            <a:endParaRPr lang="en-US" dirty="0"/>
          </a:p>
        </p:txBody>
      </p:sp>
      <p:sp>
        <p:nvSpPr>
          <p:cNvPr id="7" name="Rectangle 6">
            <a:extLst>
              <a:ext uri="{FF2B5EF4-FFF2-40B4-BE49-F238E27FC236}">
                <a16:creationId xmlns:a16="http://schemas.microsoft.com/office/drawing/2014/main" id="{13789D8B-D99B-41C9-A5C1-3A52CD7DE263}"/>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accent1">
                    <a:lumMod val="50000"/>
                  </a:schemeClr>
                </a:solidFill>
              </a:rPr>
              <a:t>conclusion</a:t>
            </a:r>
          </a:p>
        </p:txBody>
      </p:sp>
      <p:sp>
        <p:nvSpPr>
          <p:cNvPr id="4" name="Rectangle 3">
            <a:extLst>
              <a:ext uri="{FF2B5EF4-FFF2-40B4-BE49-F238E27FC236}">
                <a16:creationId xmlns:a16="http://schemas.microsoft.com/office/drawing/2014/main" id="{907CBF0A-5306-4613-A97D-D070FEE39C5C}"/>
              </a:ext>
            </a:extLst>
          </p:cNvPr>
          <p:cNvSpPr/>
          <p:nvPr/>
        </p:nvSpPr>
        <p:spPr>
          <a:xfrm>
            <a:off x="628650" y="4119107"/>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Ecclesiastes 12:13 The conclusion, when all has been heard, is: fear God and keep His commandments, because this applies to every person.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65E664-26D7-4D2A-A077-1C3FFC6AF115}"/>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41</a:t>
            </a:r>
          </a:p>
        </p:txBody>
      </p:sp>
    </p:spTree>
    <p:extLst>
      <p:ext uri="{BB962C8B-B14F-4D97-AF65-F5344CB8AC3E}">
        <p14:creationId xmlns:p14="http://schemas.microsoft.com/office/powerpoint/2010/main" val="21871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F288-6863-4C1E-A38B-1915EFE412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5CF40C-87C8-4F40-A315-A410C489E941}"/>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FC3E3091-40A2-4DBA-8226-C14814AE859A}"/>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91279"/>
      </p:ext>
    </p:extLst>
  </p:cSld>
  <p:clrMapOvr>
    <a:masterClrMapping/>
  </p:clrMapOvr>
  <mc:AlternateContent xmlns:mc="http://schemas.openxmlformats.org/markup-compatibility/2006" xmlns:p14="http://schemas.microsoft.com/office/powerpoint/2010/main">
    <mc:Choice Requires="p14">
      <p:transition spd="slow" p14:dur="3000">
        <p:zoom dir="in"/>
      </p:transition>
    </mc:Choice>
    <mc:Fallback xmlns="">
      <p:transition spd="slow">
        <p:zoom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514873-F2C8-408E-9492-661925C81879}"/>
              </a:ext>
            </a:extLst>
          </p:cNvPr>
          <p:cNvSpPr>
            <a:spLocks noGrp="1"/>
          </p:cNvSpPr>
          <p:nvPr>
            <p:ph idx="1"/>
          </p:nvPr>
        </p:nvSpPr>
        <p:spPr>
          <a:xfrm>
            <a:off x="628650" y="3088433"/>
            <a:ext cx="5902779" cy="3088530"/>
          </a:xfrm>
        </p:spPr>
        <p:txBody>
          <a:bodyPr>
            <a:normAutofit/>
          </a:bodyPr>
          <a:lstStyle/>
          <a:p>
            <a:r>
              <a:rPr lang="en-US" dirty="0"/>
              <a:t>If a person can be turned against the first 5 words of the Bible, then the rest won’t matter to them. </a:t>
            </a:r>
          </a:p>
          <a:p>
            <a:r>
              <a:rPr lang="en-US" dirty="0"/>
              <a:t>If we can’t trust the historical and scientific parts of the Bible, why would we have faith in the parts related to salvation and eternity?</a:t>
            </a:r>
          </a:p>
          <a:p>
            <a:endParaRPr lang="en-US" dirty="0"/>
          </a:p>
        </p:txBody>
      </p:sp>
      <p:sp>
        <p:nvSpPr>
          <p:cNvPr id="6" name="Rectangle 5">
            <a:extLst>
              <a:ext uri="{FF2B5EF4-FFF2-40B4-BE49-F238E27FC236}">
                <a16:creationId xmlns:a16="http://schemas.microsoft.com/office/drawing/2014/main" id="{21899FF0-E0F9-434F-B7DC-849FDD5653DD}"/>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accent1">
                    <a:lumMod val="50000"/>
                  </a:schemeClr>
                </a:solidFill>
              </a:rPr>
              <a:t>introduction</a:t>
            </a:r>
          </a:p>
        </p:txBody>
      </p:sp>
      <p:sp>
        <p:nvSpPr>
          <p:cNvPr id="7" name="Rectangle 6">
            <a:extLst>
              <a:ext uri="{FF2B5EF4-FFF2-40B4-BE49-F238E27FC236}">
                <a16:creationId xmlns:a16="http://schemas.microsoft.com/office/drawing/2014/main" id="{4648A129-B99C-4A04-A2FF-E485098A1EDA}"/>
              </a:ext>
            </a:extLst>
          </p:cNvPr>
          <p:cNvSpPr/>
          <p:nvPr/>
        </p:nvSpPr>
        <p:spPr>
          <a:xfrm>
            <a:off x="628650" y="1930750"/>
            <a:ext cx="7886700" cy="10058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Genesis 1:1 </a:t>
            </a:r>
            <a:r>
              <a:rPr lang="en-US" sz="2400" b="1" dirty="0">
                <a:solidFill>
                  <a:schemeClr val="tx1"/>
                </a:solidFill>
                <a:latin typeface="Times New Roman" panose="02020603050405020304" pitchFamily="18" charset="0"/>
                <a:cs typeface="Times New Roman" panose="02020603050405020304" pitchFamily="18" charset="0"/>
              </a:rPr>
              <a:t>In the beginning God created </a:t>
            </a:r>
            <a:r>
              <a:rPr lang="en-US" sz="2400" dirty="0">
                <a:solidFill>
                  <a:schemeClr val="tx1"/>
                </a:solidFill>
                <a:latin typeface="Times New Roman" panose="02020603050405020304" pitchFamily="18" charset="0"/>
                <a:cs typeface="Times New Roman" panose="02020603050405020304" pitchFamily="18" charset="0"/>
              </a:rPr>
              <a:t>the heavens and the earth.</a:t>
            </a:r>
          </a:p>
        </p:txBody>
      </p:sp>
      <p:sp>
        <p:nvSpPr>
          <p:cNvPr id="8" name="TextBox 7">
            <a:extLst>
              <a:ext uri="{FF2B5EF4-FFF2-40B4-BE49-F238E27FC236}">
                <a16:creationId xmlns:a16="http://schemas.microsoft.com/office/drawing/2014/main" id="{0D02B62F-221E-409F-B110-D1A63156C63F}"/>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4</a:t>
            </a:r>
          </a:p>
        </p:txBody>
      </p:sp>
    </p:spTree>
    <p:extLst>
      <p:ext uri="{BB962C8B-B14F-4D97-AF65-F5344CB8AC3E}">
        <p14:creationId xmlns:p14="http://schemas.microsoft.com/office/powerpoint/2010/main" val="33412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514873-F2C8-408E-9492-661925C81879}"/>
              </a:ext>
            </a:extLst>
          </p:cNvPr>
          <p:cNvSpPr>
            <a:spLocks noGrp="1"/>
          </p:cNvSpPr>
          <p:nvPr>
            <p:ph idx="1"/>
          </p:nvPr>
        </p:nvSpPr>
        <p:spPr>
          <a:xfrm>
            <a:off x="615820" y="2043405"/>
            <a:ext cx="7800392" cy="2015412"/>
          </a:xfrm>
        </p:spPr>
        <p:txBody>
          <a:bodyPr>
            <a:normAutofit/>
          </a:bodyPr>
          <a:lstStyle/>
          <a:p>
            <a:r>
              <a:rPr lang="en-US" dirty="0"/>
              <a:t>This is the basis for Jesus’ warning…</a:t>
            </a:r>
          </a:p>
          <a:p>
            <a:endParaRPr lang="en-US" dirty="0"/>
          </a:p>
        </p:txBody>
      </p:sp>
      <p:sp>
        <p:nvSpPr>
          <p:cNvPr id="6" name="Rectangle 5">
            <a:extLst>
              <a:ext uri="{FF2B5EF4-FFF2-40B4-BE49-F238E27FC236}">
                <a16:creationId xmlns:a16="http://schemas.microsoft.com/office/drawing/2014/main" id="{21899FF0-E0F9-434F-B7DC-849FDD5653DD}"/>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accent1">
                    <a:lumMod val="50000"/>
                  </a:schemeClr>
                </a:solidFill>
              </a:rPr>
              <a:t>introduction</a:t>
            </a:r>
          </a:p>
        </p:txBody>
      </p:sp>
      <p:sp>
        <p:nvSpPr>
          <p:cNvPr id="8" name="Rectangle 7">
            <a:extLst>
              <a:ext uri="{FF2B5EF4-FFF2-40B4-BE49-F238E27FC236}">
                <a16:creationId xmlns:a16="http://schemas.microsoft.com/office/drawing/2014/main" id="{B99E61BF-CACB-455A-B0AD-E919F507C745}"/>
              </a:ext>
            </a:extLst>
          </p:cNvPr>
          <p:cNvSpPr/>
          <p:nvPr/>
        </p:nvSpPr>
        <p:spPr>
          <a:xfrm>
            <a:off x="628650" y="2578044"/>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1"/>
                </a:solidFill>
                <a:latin typeface="Times New Roman" panose="02020603050405020304" pitchFamily="18" charset="0"/>
                <a:cs typeface="Times New Roman" panose="02020603050405020304" pitchFamily="18" charset="0"/>
              </a:rPr>
              <a:t>John 5:46 For if you believed Moses, you would believe Me, for he wrote about Me. 47 </a:t>
            </a:r>
            <a:r>
              <a:rPr lang="en-US" sz="2400" b="1" dirty="0">
                <a:solidFill>
                  <a:schemeClr val="tx1"/>
                </a:solidFill>
                <a:latin typeface="Times New Roman" panose="02020603050405020304" pitchFamily="18" charset="0"/>
                <a:cs typeface="Times New Roman" panose="02020603050405020304" pitchFamily="18" charset="0"/>
              </a:rPr>
              <a:t>But if you do not believe his writings, how will you believe My words?”</a:t>
            </a:r>
          </a:p>
        </p:txBody>
      </p:sp>
      <p:sp>
        <p:nvSpPr>
          <p:cNvPr id="5" name="Rectangle 4">
            <a:extLst>
              <a:ext uri="{FF2B5EF4-FFF2-40B4-BE49-F238E27FC236}">
                <a16:creationId xmlns:a16="http://schemas.microsoft.com/office/drawing/2014/main" id="{1C2F54DE-1099-46BD-8EB2-AF6315A4FAFC}"/>
              </a:ext>
            </a:extLst>
          </p:cNvPr>
          <p:cNvSpPr/>
          <p:nvPr/>
        </p:nvSpPr>
        <p:spPr>
          <a:xfrm>
            <a:off x="615820" y="4066807"/>
            <a:ext cx="5264476" cy="1643527"/>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If the Bible is wrong in this area, then it is not the Word of God and we can ignore everything else it says.</a:t>
            </a:r>
          </a:p>
        </p:txBody>
      </p:sp>
      <p:sp>
        <p:nvSpPr>
          <p:cNvPr id="7" name="TextBox 6">
            <a:extLst>
              <a:ext uri="{FF2B5EF4-FFF2-40B4-BE49-F238E27FC236}">
                <a16:creationId xmlns:a16="http://schemas.microsoft.com/office/drawing/2014/main" id="{CDF7A08A-21B3-4B7F-A7D7-48D7DE167185}"/>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5</a:t>
            </a:r>
          </a:p>
        </p:txBody>
      </p:sp>
    </p:spTree>
    <p:extLst>
      <p:ext uri="{BB962C8B-B14F-4D97-AF65-F5344CB8AC3E}">
        <p14:creationId xmlns:p14="http://schemas.microsoft.com/office/powerpoint/2010/main" val="28777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6" name="Picture 5">
            <a:extLst>
              <a:ext uri="{FF2B5EF4-FFF2-40B4-BE49-F238E27FC236}">
                <a16:creationId xmlns:a16="http://schemas.microsoft.com/office/drawing/2014/main" id="{591BF8F8-C3BA-4A9C-9622-2FF6B1A2F962}"/>
              </a:ext>
            </a:extLst>
          </p:cNvPr>
          <p:cNvPicPr>
            <a:picLocks noChangeAspect="1"/>
          </p:cNvPicPr>
          <p:nvPr/>
        </p:nvPicPr>
        <p:blipFill>
          <a:blip r:embed="rId2">
            <a:duotone>
              <a:prstClr val="black"/>
              <a:schemeClr val="accent4">
                <a:tint val="45000"/>
                <a:satMod val="400000"/>
              </a:schemeClr>
            </a:duotone>
          </a:blip>
          <a:stretch>
            <a:fillRect/>
          </a:stretch>
        </p:blipFill>
        <p:spPr>
          <a:xfrm>
            <a:off x="2042759" y="1562409"/>
            <a:ext cx="5058481" cy="4667901"/>
          </a:xfrm>
          <a:prstGeom prst="rect">
            <a:avLst/>
          </a:prstGeom>
        </p:spPr>
      </p:pic>
      <p:sp>
        <p:nvSpPr>
          <p:cNvPr id="9" name="Oval 8">
            <a:extLst>
              <a:ext uri="{FF2B5EF4-FFF2-40B4-BE49-F238E27FC236}">
                <a16:creationId xmlns:a16="http://schemas.microsoft.com/office/drawing/2014/main" id="{03F5C76D-B40C-4559-AEF2-4E81E23DB48C}"/>
              </a:ext>
            </a:extLst>
          </p:cNvPr>
          <p:cNvSpPr/>
          <p:nvPr/>
        </p:nvSpPr>
        <p:spPr>
          <a:xfrm>
            <a:off x="2163480" y="1427479"/>
            <a:ext cx="4937760" cy="493776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8" name="Rectangle 7">
            <a:extLst>
              <a:ext uri="{FF2B5EF4-FFF2-40B4-BE49-F238E27FC236}">
                <a16:creationId xmlns:a16="http://schemas.microsoft.com/office/drawing/2014/main" id="{37C8DF52-D601-4746-AC1B-B947D7F22438}"/>
              </a:ext>
            </a:extLst>
          </p:cNvPr>
          <p:cNvSpPr/>
          <p:nvPr/>
        </p:nvSpPr>
        <p:spPr>
          <a:xfrm>
            <a:off x="1595535" y="4603931"/>
            <a:ext cx="5952930" cy="1077685"/>
          </a:xfrm>
          <a:prstGeom prst="rect">
            <a:avLst/>
          </a:prstGeom>
          <a:solidFill>
            <a:schemeClr val="tx1"/>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0" b="1" spc="-300" dirty="0">
                <a:ln w="76200">
                  <a:solidFill>
                    <a:schemeClr val="bg1"/>
                  </a:solidFill>
                </a:ln>
                <a:solidFill>
                  <a:srgbClr val="C00000"/>
                </a:solidFill>
                <a:latin typeface="Berlin Sans FB Demi" panose="020E0802020502020306" pitchFamily="34" charset="0"/>
                <a:cs typeface="MV Boli" panose="02000500030200090000" pitchFamily="2" charset="0"/>
              </a:rPr>
              <a:t>JURASSIC MYTHS</a:t>
            </a:r>
          </a:p>
        </p:txBody>
      </p:sp>
      <p:sp>
        <p:nvSpPr>
          <p:cNvPr id="4" name="TextBox 3">
            <a:extLst>
              <a:ext uri="{FF2B5EF4-FFF2-40B4-BE49-F238E27FC236}">
                <a16:creationId xmlns:a16="http://schemas.microsoft.com/office/drawing/2014/main" id="{9B0F5D20-50EC-4918-B4F8-69DC4AAA4482}"/>
              </a:ext>
            </a:extLst>
          </p:cNvPr>
          <p:cNvSpPr txBox="1"/>
          <p:nvPr/>
        </p:nvSpPr>
        <p:spPr>
          <a:xfrm>
            <a:off x="1816488" y="968547"/>
            <a:ext cx="5631779" cy="4456893"/>
          </a:xfrm>
          <a:prstGeom prst="rect">
            <a:avLst/>
          </a:prstGeom>
          <a:noFill/>
        </p:spPr>
        <p:txBody>
          <a:bodyPr wrap="square" rtlCol="0">
            <a:prstTxWarp prst="textArchUp">
              <a:avLst/>
            </a:prstTxWarp>
            <a:spAutoFit/>
          </a:bodyPr>
          <a:lstStyle/>
          <a:p>
            <a:pPr algn="ctr"/>
            <a:r>
              <a:rPr lang="en-US" sz="7200" dirty="0">
                <a:ln w="28575">
                  <a:solidFill>
                    <a:schemeClr val="bg1"/>
                  </a:solidFill>
                </a:ln>
                <a:solidFill>
                  <a:srgbClr val="C00000"/>
                </a:solidFill>
              </a:rPr>
              <a:t>How the BIBLE answers</a:t>
            </a:r>
          </a:p>
        </p:txBody>
      </p:sp>
    </p:spTree>
    <p:extLst>
      <p:ext uri="{BB962C8B-B14F-4D97-AF65-F5344CB8AC3E}">
        <p14:creationId xmlns:p14="http://schemas.microsoft.com/office/powerpoint/2010/main" val="2853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0EB9D-F8EE-4395-A3C0-331E8664096C}"/>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 name="TextBox 4">
            <a:extLst>
              <a:ext uri="{FF2B5EF4-FFF2-40B4-BE49-F238E27FC236}">
                <a16:creationId xmlns:a16="http://schemas.microsoft.com/office/drawing/2014/main" id="{67640B04-0C8A-474C-BFF0-9C42DE5A28BB}"/>
              </a:ext>
            </a:extLst>
          </p:cNvPr>
          <p:cNvSpPr txBox="1"/>
          <p:nvPr/>
        </p:nvSpPr>
        <p:spPr>
          <a:xfrm>
            <a:off x="4223786" y="546709"/>
            <a:ext cx="4450080" cy="923330"/>
          </a:xfrm>
          <a:prstGeom prst="rect">
            <a:avLst/>
          </a:prstGeom>
          <a:noFill/>
        </p:spPr>
        <p:txBody>
          <a:bodyPr wrap="square" rtlCol="0">
            <a:spAutoFit/>
          </a:bodyPr>
          <a:lstStyle/>
          <a:p>
            <a:pPr algn="ctr"/>
            <a:r>
              <a:rPr lang="en-US" sz="5400" b="1" dirty="0">
                <a:ln w="57150">
                  <a:solidFill>
                    <a:schemeClr val="bg1"/>
                  </a:solidFill>
                </a:ln>
                <a:solidFill>
                  <a:srgbClr val="C00000"/>
                </a:solidFill>
                <a:latin typeface="Berlin Sans FB Demi" panose="020E0802020502020306" pitchFamily="34" charset="0"/>
              </a:rPr>
              <a:t>Myth </a:t>
            </a:r>
            <a:r>
              <a:rPr lang="en-US" sz="5400" b="1" dirty="0">
                <a:ln w="57150">
                  <a:solidFill>
                    <a:schemeClr val="bg1"/>
                  </a:solidFill>
                </a:ln>
                <a:solidFill>
                  <a:srgbClr val="C00000"/>
                </a:solidFill>
                <a:latin typeface="Arial Black" panose="020B0A04020102020204" pitchFamily="34" charset="0"/>
              </a:rPr>
              <a:t>#</a:t>
            </a:r>
            <a:r>
              <a:rPr lang="en-US" sz="5400" b="1" dirty="0">
                <a:ln w="57150">
                  <a:solidFill>
                    <a:schemeClr val="bg1"/>
                  </a:solidFill>
                </a:ln>
                <a:solidFill>
                  <a:srgbClr val="C00000"/>
                </a:solidFill>
                <a:latin typeface="Berlin Sans FB Demi" panose="020E0802020502020306" pitchFamily="34" charset="0"/>
              </a:rPr>
              <a:t> 1</a:t>
            </a:r>
            <a:endParaRPr lang="en-US" sz="3200" dirty="0">
              <a:ln w="57150">
                <a:solidFill>
                  <a:schemeClr val="tx1"/>
                </a:solidFill>
              </a:ln>
              <a:solidFill>
                <a:schemeClr val="bg1"/>
              </a:solidFill>
            </a:endParaRPr>
          </a:p>
        </p:txBody>
      </p:sp>
      <p:sp>
        <p:nvSpPr>
          <p:cNvPr id="7" name="TextBox 6">
            <a:extLst>
              <a:ext uri="{FF2B5EF4-FFF2-40B4-BE49-F238E27FC236}">
                <a16:creationId xmlns:a16="http://schemas.microsoft.com/office/drawing/2014/main" id="{65812380-09F7-4AE1-AF49-492D295A8DC1}"/>
              </a:ext>
            </a:extLst>
          </p:cNvPr>
          <p:cNvSpPr txBox="1"/>
          <p:nvPr/>
        </p:nvSpPr>
        <p:spPr>
          <a:xfrm>
            <a:off x="4226560" y="1676400"/>
            <a:ext cx="4561840" cy="1754326"/>
          </a:xfrm>
          <a:prstGeom prst="rect">
            <a:avLst/>
          </a:prstGeom>
          <a:noFill/>
        </p:spPr>
        <p:txBody>
          <a:bodyPr wrap="square" rtlCol="0">
            <a:spAutoFit/>
          </a:bodyPr>
          <a:lstStyle/>
          <a:p>
            <a:pPr algn="ctr"/>
            <a:r>
              <a:rPr lang="en-US" sz="3600" b="1" dirty="0">
                <a:solidFill>
                  <a:schemeClr val="bg1"/>
                </a:solidFill>
              </a:rPr>
              <a:t>Dinosaurs aren’t mentioned in the Bible.</a:t>
            </a:r>
          </a:p>
        </p:txBody>
      </p:sp>
      <p:sp>
        <p:nvSpPr>
          <p:cNvPr id="11" name="Content Placeholder 2">
            <a:extLst>
              <a:ext uri="{FF2B5EF4-FFF2-40B4-BE49-F238E27FC236}">
                <a16:creationId xmlns:a16="http://schemas.microsoft.com/office/drawing/2014/main" id="{BA83C31A-9B16-4B81-A32A-251586747E7D}"/>
              </a:ext>
            </a:extLst>
          </p:cNvPr>
          <p:cNvSpPr>
            <a:spLocks noGrp="1"/>
          </p:cNvSpPr>
          <p:nvPr>
            <p:ph idx="1"/>
          </p:nvPr>
        </p:nvSpPr>
        <p:spPr>
          <a:xfrm>
            <a:off x="628650" y="4191085"/>
            <a:ext cx="7886700" cy="1985877"/>
          </a:xfrm>
        </p:spPr>
        <p:txBody>
          <a:bodyPr>
            <a:normAutofit/>
          </a:bodyPr>
          <a:lstStyle/>
          <a:p>
            <a:r>
              <a:rPr lang="en-US" sz="3200" b="1" dirty="0">
                <a:solidFill>
                  <a:srgbClr val="FFF26B"/>
                </a:solidFill>
              </a:rPr>
              <a:t>Claim – if God created dinosaurs, why aren’t they mentioned in the Bible.</a:t>
            </a:r>
          </a:p>
        </p:txBody>
      </p:sp>
      <p:pic>
        <p:nvPicPr>
          <p:cNvPr id="4" name="Picture 3">
            <a:extLst>
              <a:ext uri="{FF2B5EF4-FFF2-40B4-BE49-F238E27FC236}">
                <a16:creationId xmlns:a16="http://schemas.microsoft.com/office/drawing/2014/main" id="{37719BC7-3F28-4629-854A-12EB3B80FB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133" y="558632"/>
            <a:ext cx="3514037" cy="3260377"/>
          </a:xfrm>
          <a:prstGeom prst="rect">
            <a:avLst/>
          </a:prstGeom>
        </p:spPr>
      </p:pic>
    </p:spTree>
    <p:extLst>
      <p:ext uri="{BB962C8B-B14F-4D97-AF65-F5344CB8AC3E}">
        <p14:creationId xmlns:p14="http://schemas.microsoft.com/office/powerpoint/2010/main" val="29161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C6B68-C976-4A69-8F3B-9206DEF727D0}"/>
              </a:ext>
            </a:extLst>
          </p:cNvPr>
          <p:cNvSpPr>
            <a:spLocks noGrp="1"/>
          </p:cNvSpPr>
          <p:nvPr>
            <p:ph idx="1"/>
          </p:nvPr>
        </p:nvSpPr>
        <p:spPr>
          <a:xfrm>
            <a:off x="628651" y="4377470"/>
            <a:ext cx="5490796" cy="2234345"/>
          </a:xfrm>
        </p:spPr>
        <p:txBody>
          <a:bodyPr>
            <a:normAutofit/>
          </a:bodyPr>
          <a:lstStyle/>
          <a:p>
            <a:r>
              <a:rPr lang="en-US" dirty="0"/>
              <a:t>This question might be a little silly. I could ask…“If God created </a:t>
            </a:r>
            <a:r>
              <a:rPr lang="en-US" dirty="0" err="1"/>
              <a:t>rolly</a:t>
            </a:r>
            <a:r>
              <a:rPr lang="en-US" dirty="0"/>
              <a:t> </a:t>
            </a:r>
            <a:r>
              <a:rPr lang="en-US" dirty="0" err="1"/>
              <a:t>pollies</a:t>
            </a:r>
            <a:r>
              <a:rPr lang="en-US" dirty="0"/>
              <a:t> &amp; kangaroos, why aren’t they mentioned in the Bible?”</a:t>
            </a:r>
          </a:p>
          <a:p>
            <a:endParaRPr lang="en-US" dirty="0"/>
          </a:p>
        </p:txBody>
      </p:sp>
      <p:sp>
        <p:nvSpPr>
          <p:cNvPr id="5" name="Rectangle 4">
            <a:extLst>
              <a:ext uri="{FF2B5EF4-FFF2-40B4-BE49-F238E27FC236}">
                <a16:creationId xmlns:a16="http://schemas.microsoft.com/office/drawing/2014/main" id="{C9761BA7-3828-4665-A279-8D6C0FD3652D}"/>
              </a:ext>
            </a:extLst>
          </p:cNvPr>
          <p:cNvSpPr/>
          <p:nvPr/>
        </p:nvSpPr>
        <p:spPr>
          <a:xfrm>
            <a:off x="924560" y="350829"/>
            <a:ext cx="7325360" cy="1137920"/>
          </a:xfrm>
          <a:prstGeom prst="rect">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“What about dinosaurs? Dinosaurs aren’t mentioned in the Bible.”</a:t>
            </a:r>
          </a:p>
        </p:txBody>
      </p:sp>
      <p:sp>
        <p:nvSpPr>
          <p:cNvPr id="6" name="Rectangle 5">
            <a:extLst>
              <a:ext uri="{FF2B5EF4-FFF2-40B4-BE49-F238E27FC236}">
                <a16:creationId xmlns:a16="http://schemas.microsoft.com/office/drawing/2014/main" id="{346B4DEE-ADC6-41F0-AEFF-E0CED7164B3A}"/>
              </a:ext>
            </a:extLst>
          </p:cNvPr>
          <p:cNvSpPr/>
          <p:nvPr/>
        </p:nvSpPr>
        <p:spPr>
          <a:xfrm>
            <a:off x="628650" y="1830106"/>
            <a:ext cx="6742821" cy="2547364"/>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I certainly do believe that dinosaurs “once roamed the earth.” Archeologists have discovered many fossils and bones that are on display in museums today.</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So why are they not mentioned in the bible?</a:t>
            </a:r>
          </a:p>
        </p:txBody>
      </p:sp>
      <p:sp>
        <p:nvSpPr>
          <p:cNvPr id="7" name="TextBox 6">
            <a:extLst>
              <a:ext uri="{FF2B5EF4-FFF2-40B4-BE49-F238E27FC236}">
                <a16:creationId xmlns:a16="http://schemas.microsoft.com/office/drawing/2014/main" id="{02526087-DABB-49FE-8AFB-BDC751DE4658}"/>
              </a:ext>
            </a:extLst>
          </p:cNvPr>
          <p:cNvSpPr txBox="1"/>
          <p:nvPr/>
        </p:nvSpPr>
        <p:spPr>
          <a:xfrm>
            <a:off x="152400" y="6350000"/>
            <a:ext cx="772160" cy="461665"/>
          </a:xfrm>
          <a:prstGeom prst="rect">
            <a:avLst/>
          </a:prstGeom>
          <a:noFill/>
        </p:spPr>
        <p:txBody>
          <a:bodyPr wrap="square" rtlCol="0">
            <a:spAutoFit/>
          </a:bodyPr>
          <a:lstStyle/>
          <a:p>
            <a:r>
              <a:rPr lang="en-US" sz="2400" b="1" dirty="0">
                <a:solidFill>
                  <a:schemeClr val="accent1">
                    <a:lumMod val="50000"/>
                  </a:schemeClr>
                </a:solidFill>
              </a:rPr>
              <a:t>8</a:t>
            </a:r>
          </a:p>
        </p:txBody>
      </p:sp>
    </p:spTree>
    <p:extLst>
      <p:ext uri="{BB962C8B-B14F-4D97-AF65-F5344CB8AC3E}">
        <p14:creationId xmlns:p14="http://schemas.microsoft.com/office/powerpoint/2010/main" val="46492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TotalTime>
  <Words>2335</Words>
  <Application>Microsoft Office PowerPoint</Application>
  <PresentationFormat>On-screen Show (4:3)</PresentationFormat>
  <Paragraphs>204</Paragraphs>
  <Slides>43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Arial Black</vt:lpstr>
      <vt:lpstr>Berlin Sans FB Demi</vt:lpstr>
      <vt:lpstr>Calibri</vt:lpstr>
      <vt:lpstr>Calibri Light</vt:lpstr>
      <vt:lpstr>Impact</vt:lpstr>
      <vt:lpstr>Times New Roman</vt:lpstr>
      <vt:lpstr>Office Theme</vt:lpstr>
      <vt:lpstr>1_Office Theme</vt:lpstr>
      <vt:lpstr>PowerPoint Presentation</vt:lpstr>
      <vt:lpstr>PowerPoint Presentation</vt:lpstr>
      <vt:lpstr>Today’s sermon…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Burns</dc:creator>
  <cp:lastModifiedBy>Auditorium</cp:lastModifiedBy>
  <cp:revision>68</cp:revision>
  <dcterms:created xsi:type="dcterms:W3CDTF">2020-02-26T21:02:05Z</dcterms:created>
  <dcterms:modified xsi:type="dcterms:W3CDTF">2020-03-08T04:15:48Z</dcterms:modified>
</cp:coreProperties>
</file>