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67" r:id="rId2"/>
    <p:sldId id="256" r:id="rId3"/>
    <p:sldId id="257" r:id="rId4"/>
    <p:sldId id="259" r:id="rId5"/>
    <p:sldId id="260" r:id="rId6"/>
    <p:sldId id="261" r:id="rId7"/>
    <p:sldId id="262" r:id="rId8"/>
    <p:sldId id="263" r:id="rId9"/>
    <p:sldId id="264" r:id="rId10"/>
    <p:sldId id="265" r:id="rId11"/>
    <p:sldId id="266" r:id="rId12"/>
  </p:sldIdLst>
  <p:sldSz cx="9144000" cy="6858000" type="overhead"/>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17"/>
    <p:restoredTop sz="94694"/>
  </p:normalViewPr>
  <p:slideViewPr>
    <p:cSldViewPr snapToGrid="0" snapToObjects="1">
      <p:cViewPr varScale="1">
        <p:scale>
          <a:sx n="121" d="100"/>
          <a:sy n="121" d="100"/>
        </p:scale>
        <p:origin x="204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D1B17BE-DBD2-9943-9B54-15EB22AC85E3}" type="datetimeFigureOut">
              <a:rPr lang="en-US" smtClean="0"/>
              <a:t>6/11/19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69AE95-7E1C-1D48-8D0B-3899B9E8EEBA}" type="slidenum">
              <a:rPr lang="en-US" smtClean="0"/>
              <a:t>‹#›</a:t>
            </a:fld>
            <a:endParaRPr lang="en-US"/>
          </a:p>
        </p:txBody>
      </p:sp>
    </p:spTree>
    <p:extLst>
      <p:ext uri="{BB962C8B-B14F-4D97-AF65-F5344CB8AC3E}">
        <p14:creationId xmlns:p14="http://schemas.microsoft.com/office/powerpoint/2010/main" val="1768956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D1B17BE-DBD2-9943-9B54-15EB22AC85E3}" type="datetimeFigureOut">
              <a:rPr lang="en-US" smtClean="0"/>
              <a:t>6/11/19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69AE95-7E1C-1D48-8D0B-3899B9E8EEBA}" type="slidenum">
              <a:rPr lang="en-US" smtClean="0"/>
              <a:t>‹#›</a:t>
            </a:fld>
            <a:endParaRPr lang="en-US"/>
          </a:p>
        </p:txBody>
      </p:sp>
    </p:spTree>
    <p:extLst>
      <p:ext uri="{BB962C8B-B14F-4D97-AF65-F5344CB8AC3E}">
        <p14:creationId xmlns:p14="http://schemas.microsoft.com/office/powerpoint/2010/main" val="21702493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D1B17BE-DBD2-9943-9B54-15EB22AC85E3}" type="datetimeFigureOut">
              <a:rPr lang="en-US" smtClean="0"/>
              <a:t>6/11/19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69AE95-7E1C-1D48-8D0B-3899B9E8EEBA}" type="slidenum">
              <a:rPr lang="en-US" smtClean="0"/>
              <a:t>‹#›</a:t>
            </a:fld>
            <a:endParaRPr lang="en-US"/>
          </a:p>
        </p:txBody>
      </p:sp>
    </p:spTree>
    <p:extLst>
      <p:ext uri="{BB962C8B-B14F-4D97-AF65-F5344CB8AC3E}">
        <p14:creationId xmlns:p14="http://schemas.microsoft.com/office/powerpoint/2010/main" val="38983211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D1B17BE-DBD2-9943-9B54-15EB22AC85E3}" type="datetimeFigureOut">
              <a:rPr lang="en-US" smtClean="0"/>
              <a:t>6/11/19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69AE95-7E1C-1D48-8D0B-3899B9E8EEBA}" type="slidenum">
              <a:rPr lang="en-US" smtClean="0"/>
              <a:t>‹#›</a:t>
            </a:fld>
            <a:endParaRPr lang="en-US"/>
          </a:p>
        </p:txBody>
      </p:sp>
    </p:spTree>
    <p:extLst>
      <p:ext uri="{BB962C8B-B14F-4D97-AF65-F5344CB8AC3E}">
        <p14:creationId xmlns:p14="http://schemas.microsoft.com/office/powerpoint/2010/main" val="1741476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D1B17BE-DBD2-9943-9B54-15EB22AC85E3}" type="datetimeFigureOut">
              <a:rPr lang="en-US" smtClean="0"/>
              <a:t>6/11/19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69AE95-7E1C-1D48-8D0B-3899B9E8EEBA}" type="slidenum">
              <a:rPr lang="en-US" smtClean="0"/>
              <a:t>‹#›</a:t>
            </a:fld>
            <a:endParaRPr lang="en-US"/>
          </a:p>
        </p:txBody>
      </p:sp>
    </p:spTree>
    <p:extLst>
      <p:ext uri="{BB962C8B-B14F-4D97-AF65-F5344CB8AC3E}">
        <p14:creationId xmlns:p14="http://schemas.microsoft.com/office/powerpoint/2010/main" val="29704902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D1B17BE-DBD2-9943-9B54-15EB22AC85E3}" type="datetimeFigureOut">
              <a:rPr lang="en-US" smtClean="0"/>
              <a:t>6/11/19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69AE95-7E1C-1D48-8D0B-3899B9E8EEBA}" type="slidenum">
              <a:rPr lang="en-US" smtClean="0"/>
              <a:t>‹#›</a:t>
            </a:fld>
            <a:endParaRPr lang="en-US"/>
          </a:p>
        </p:txBody>
      </p:sp>
    </p:spTree>
    <p:extLst>
      <p:ext uri="{BB962C8B-B14F-4D97-AF65-F5344CB8AC3E}">
        <p14:creationId xmlns:p14="http://schemas.microsoft.com/office/powerpoint/2010/main" val="12000157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D1B17BE-DBD2-9943-9B54-15EB22AC85E3}" type="datetimeFigureOut">
              <a:rPr lang="en-US" smtClean="0"/>
              <a:t>6/11/19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69AE95-7E1C-1D48-8D0B-3899B9E8EEBA}" type="slidenum">
              <a:rPr lang="en-US" smtClean="0"/>
              <a:t>‹#›</a:t>
            </a:fld>
            <a:endParaRPr lang="en-US"/>
          </a:p>
        </p:txBody>
      </p:sp>
    </p:spTree>
    <p:extLst>
      <p:ext uri="{BB962C8B-B14F-4D97-AF65-F5344CB8AC3E}">
        <p14:creationId xmlns:p14="http://schemas.microsoft.com/office/powerpoint/2010/main" val="2326997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D1B17BE-DBD2-9943-9B54-15EB22AC85E3}" type="datetimeFigureOut">
              <a:rPr lang="en-US" smtClean="0"/>
              <a:t>6/11/19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69AE95-7E1C-1D48-8D0B-3899B9E8EEBA}" type="slidenum">
              <a:rPr lang="en-US" smtClean="0"/>
              <a:t>‹#›</a:t>
            </a:fld>
            <a:endParaRPr lang="en-US"/>
          </a:p>
        </p:txBody>
      </p:sp>
    </p:spTree>
    <p:extLst>
      <p:ext uri="{BB962C8B-B14F-4D97-AF65-F5344CB8AC3E}">
        <p14:creationId xmlns:p14="http://schemas.microsoft.com/office/powerpoint/2010/main" val="793499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1B17BE-DBD2-9943-9B54-15EB22AC85E3}" type="datetimeFigureOut">
              <a:rPr lang="en-US" smtClean="0"/>
              <a:t>6/11/19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69AE95-7E1C-1D48-8D0B-3899B9E8EEBA}" type="slidenum">
              <a:rPr lang="en-US" smtClean="0"/>
              <a:t>‹#›</a:t>
            </a:fld>
            <a:endParaRPr lang="en-US"/>
          </a:p>
        </p:txBody>
      </p:sp>
    </p:spTree>
    <p:extLst>
      <p:ext uri="{BB962C8B-B14F-4D97-AF65-F5344CB8AC3E}">
        <p14:creationId xmlns:p14="http://schemas.microsoft.com/office/powerpoint/2010/main" val="3257601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D1B17BE-DBD2-9943-9B54-15EB22AC85E3}" type="datetimeFigureOut">
              <a:rPr lang="en-US" smtClean="0"/>
              <a:t>6/11/19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69AE95-7E1C-1D48-8D0B-3899B9E8EEBA}" type="slidenum">
              <a:rPr lang="en-US" smtClean="0"/>
              <a:t>‹#›</a:t>
            </a:fld>
            <a:endParaRPr lang="en-US"/>
          </a:p>
        </p:txBody>
      </p:sp>
    </p:spTree>
    <p:extLst>
      <p:ext uri="{BB962C8B-B14F-4D97-AF65-F5344CB8AC3E}">
        <p14:creationId xmlns:p14="http://schemas.microsoft.com/office/powerpoint/2010/main" val="2561311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D1B17BE-DBD2-9943-9B54-15EB22AC85E3}" type="datetimeFigureOut">
              <a:rPr lang="en-US" smtClean="0"/>
              <a:t>6/11/19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69AE95-7E1C-1D48-8D0B-3899B9E8EEBA}" type="slidenum">
              <a:rPr lang="en-US" smtClean="0"/>
              <a:t>‹#›</a:t>
            </a:fld>
            <a:endParaRPr lang="en-US"/>
          </a:p>
        </p:txBody>
      </p:sp>
    </p:spTree>
    <p:extLst>
      <p:ext uri="{BB962C8B-B14F-4D97-AF65-F5344CB8AC3E}">
        <p14:creationId xmlns:p14="http://schemas.microsoft.com/office/powerpoint/2010/main" val="4067839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1B17BE-DBD2-9943-9B54-15EB22AC85E3}" type="datetimeFigureOut">
              <a:rPr lang="en-US" smtClean="0"/>
              <a:t>6/11/19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69AE95-7E1C-1D48-8D0B-3899B9E8EEBA}" type="slidenum">
              <a:rPr lang="en-US" smtClean="0"/>
              <a:t>‹#›</a:t>
            </a:fld>
            <a:endParaRPr lang="en-US"/>
          </a:p>
        </p:txBody>
      </p:sp>
    </p:spTree>
    <p:extLst>
      <p:ext uri="{BB962C8B-B14F-4D97-AF65-F5344CB8AC3E}">
        <p14:creationId xmlns:p14="http://schemas.microsoft.com/office/powerpoint/2010/main" val="22538532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333584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C0CAB9-919A-0F49-BEBD-287A7F691126}"/>
              </a:ext>
            </a:extLst>
          </p:cNvPr>
          <p:cNvSpPr>
            <a:spLocks noGrp="1"/>
          </p:cNvSpPr>
          <p:nvPr>
            <p:ph idx="1"/>
          </p:nvPr>
        </p:nvSpPr>
        <p:spPr>
          <a:xfrm>
            <a:off x="0" y="0"/>
            <a:ext cx="9144000" cy="6858000"/>
          </a:xfrm>
        </p:spPr>
        <p:txBody>
          <a:bodyPr>
            <a:normAutofit/>
          </a:bodyPr>
          <a:lstStyle/>
          <a:p>
            <a:pPr algn="ctr"/>
            <a:r>
              <a:rPr lang="en-US" sz="3200" b="1" u="sng" dirty="0"/>
              <a:t>Conclusion</a:t>
            </a:r>
          </a:p>
          <a:p>
            <a:pPr algn="ctr"/>
            <a:endParaRPr lang="en-US" sz="3200" b="1" u="sng" dirty="0"/>
          </a:p>
          <a:p>
            <a:r>
              <a:rPr lang="en-US" sz="3200" dirty="0"/>
              <a:t>Nothing that Martha was doing was sinful in and of itself.</a:t>
            </a:r>
          </a:p>
          <a:p>
            <a:endParaRPr lang="en-US" sz="3200" dirty="0"/>
          </a:p>
          <a:p>
            <a:r>
              <a:rPr lang="en-US" sz="3200" dirty="0"/>
              <a:t>Why the rebuke?...</a:t>
            </a:r>
          </a:p>
          <a:p>
            <a:pPr marL="0" indent="0">
              <a:buNone/>
            </a:pPr>
            <a:r>
              <a:rPr lang="en-US" sz="3200" dirty="0"/>
              <a:t>    - All  “the doing” had pulled her heart from Jesus</a:t>
            </a:r>
          </a:p>
          <a:p>
            <a:pPr marL="0" indent="0">
              <a:buNone/>
            </a:pPr>
            <a:r>
              <a:rPr lang="en-US" sz="3200" dirty="0"/>
              <a:t>    - She was trying to carry too much load by herself!</a:t>
            </a:r>
          </a:p>
          <a:p>
            <a:pPr marL="0" indent="0">
              <a:buNone/>
            </a:pPr>
            <a:endParaRPr lang="en-US" sz="3200" dirty="0"/>
          </a:p>
          <a:p>
            <a:pPr marL="0" indent="0">
              <a:buNone/>
            </a:pPr>
            <a:r>
              <a:rPr lang="en-US" sz="3200" dirty="0"/>
              <a:t>	</a:t>
            </a:r>
            <a:r>
              <a:rPr lang="en-US" sz="3200" b="1" dirty="0"/>
              <a:t>1Pe 5:6-7</a:t>
            </a:r>
            <a:r>
              <a:rPr lang="en-US" sz="3200" dirty="0"/>
              <a:t>  Therefore humble yourselves under the mighty hand of God, that He may exalt you in due time,  [7]  casting all your care upon Him, for He cares for you.</a:t>
            </a:r>
          </a:p>
          <a:p>
            <a:pPr marL="0" indent="0">
              <a:buNone/>
            </a:pPr>
            <a:endParaRPr lang="en-US" sz="3200" dirty="0"/>
          </a:p>
          <a:p>
            <a:pPr marL="0" indent="0">
              <a:buNone/>
            </a:pPr>
            <a:endParaRPr lang="en-US" sz="3200" dirty="0"/>
          </a:p>
          <a:p>
            <a:pPr marL="0" indent="0">
              <a:buNone/>
            </a:pPr>
            <a:endParaRPr lang="en-US" sz="3200" dirty="0"/>
          </a:p>
        </p:txBody>
      </p:sp>
    </p:spTree>
    <p:extLst>
      <p:ext uri="{BB962C8B-B14F-4D97-AF65-F5344CB8AC3E}">
        <p14:creationId xmlns:p14="http://schemas.microsoft.com/office/powerpoint/2010/main" val="38539723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C0CAB9-919A-0F49-BEBD-287A7F691126}"/>
              </a:ext>
            </a:extLst>
          </p:cNvPr>
          <p:cNvSpPr>
            <a:spLocks noGrp="1"/>
          </p:cNvSpPr>
          <p:nvPr>
            <p:ph idx="1"/>
          </p:nvPr>
        </p:nvSpPr>
        <p:spPr>
          <a:xfrm>
            <a:off x="0" y="0"/>
            <a:ext cx="9144000" cy="6858000"/>
          </a:xfrm>
        </p:spPr>
        <p:txBody>
          <a:bodyPr>
            <a:normAutofit lnSpcReduction="10000"/>
          </a:bodyPr>
          <a:lstStyle/>
          <a:p>
            <a:pPr algn="ctr"/>
            <a:r>
              <a:rPr lang="en-US" sz="3200" b="1" u="sng" dirty="0"/>
              <a:t>Conclusion</a:t>
            </a:r>
          </a:p>
          <a:p>
            <a:r>
              <a:rPr lang="en-US" sz="3200" dirty="0"/>
              <a:t>We must take time to sit, listen, think, study, meditate, pray, </a:t>
            </a:r>
            <a:r>
              <a:rPr lang="en-US" sz="3200" dirty="0" err="1"/>
              <a:t>etc</a:t>
            </a:r>
            <a:r>
              <a:rPr lang="en-US" sz="3200" dirty="0"/>
              <a:t>….</a:t>
            </a:r>
          </a:p>
          <a:p>
            <a:r>
              <a:rPr lang="en-US" sz="3200" dirty="0"/>
              <a:t>If we don’t, we will become “cumbered/distracted” and lose sight of our Lord!</a:t>
            </a:r>
          </a:p>
          <a:p>
            <a:pPr marL="0" indent="0">
              <a:buNone/>
            </a:pPr>
            <a:endParaRPr lang="en-US" sz="3200" dirty="0"/>
          </a:p>
          <a:p>
            <a:r>
              <a:rPr lang="en-US" sz="3200" b="1" u="sng" dirty="0"/>
              <a:t>Take a lesson from Martha…</a:t>
            </a:r>
          </a:p>
          <a:p>
            <a:pPr marL="0" indent="0">
              <a:buNone/>
            </a:pPr>
            <a:r>
              <a:rPr lang="en-US" sz="3200" dirty="0"/>
              <a:t>  - Don’t become so distracted by this life that you fail 	to sit at Jesus’ feet </a:t>
            </a:r>
          </a:p>
          <a:p>
            <a:pPr marL="0" indent="0">
              <a:buNone/>
            </a:pPr>
            <a:endParaRPr lang="en-US" sz="3200" dirty="0"/>
          </a:p>
          <a:p>
            <a:r>
              <a:rPr lang="en-US" sz="3200" b="1" u="sng" dirty="0"/>
              <a:t>Take a lesson from Mary…</a:t>
            </a:r>
          </a:p>
          <a:p>
            <a:pPr marL="0" indent="0">
              <a:buNone/>
            </a:pPr>
            <a:r>
              <a:rPr lang="en-US" sz="3200" dirty="0"/>
              <a:t>   - No matter the business of the time, nothing is 	more important than keeping your focus on 	Jesus!</a:t>
            </a:r>
          </a:p>
          <a:p>
            <a:pPr marL="0" indent="0">
              <a:buNone/>
            </a:pPr>
            <a:endParaRPr lang="en-US" sz="3200" dirty="0"/>
          </a:p>
          <a:p>
            <a:pPr marL="0" indent="0">
              <a:buNone/>
            </a:pPr>
            <a:endParaRPr lang="en-US" sz="3200" dirty="0"/>
          </a:p>
          <a:p>
            <a:pPr marL="0" indent="0">
              <a:buNone/>
            </a:pPr>
            <a:endParaRPr lang="en-US" sz="3200" dirty="0"/>
          </a:p>
        </p:txBody>
      </p:sp>
    </p:spTree>
    <p:extLst>
      <p:ext uri="{BB962C8B-B14F-4D97-AF65-F5344CB8AC3E}">
        <p14:creationId xmlns:p14="http://schemas.microsoft.com/office/powerpoint/2010/main" val="1422044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2D28B-FAFD-6B42-BC28-D65DC8F9DB9F}"/>
              </a:ext>
            </a:extLst>
          </p:cNvPr>
          <p:cNvSpPr>
            <a:spLocks noGrp="1"/>
          </p:cNvSpPr>
          <p:nvPr>
            <p:ph type="ctrTitle"/>
          </p:nvPr>
        </p:nvSpPr>
        <p:spPr/>
        <p:txBody>
          <a:bodyPr/>
          <a:lstStyle/>
          <a:p>
            <a:r>
              <a:rPr lang="en-US" b="1" dirty="0"/>
              <a:t>Martha, Martha</a:t>
            </a:r>
          </a:p>
        </p:txBody>
      </p:sp>
      <p:sp>
        <p:nvSpPr>
          <p:cNvPr id="3" name="Subtitle 2">
            <a:extLst>
              <a:ext uri="{FF2B5EF4-FFF2-40B4-BE49-F238E27FC236}">
                <a16:creationId xmlns:a16="http://schemas.microsoft.com/office/drawing/2014/main" id="{B72E5BBF-23DF-3D4D-BE75-AD3FD706475F}"/>
              </a:ext>
            </a:extLst>
          </p:cNvPr>
          <p:cNvSpPr>
            <a:spLocks noGrp="1"/>
          </p:cNvSpPr>
          <p:nvPr>
            <p:ph type="subTitle" idx="1"/>
          </p:nvPr>
        </p:nvSpPr>
        <p:spPr/>
        <p:txBody>
          <a:bodyPr>
            <a:normAutofit/>
          </a:bodyPr>
          <a:lstStyle/>
          <a:p>
            <a:r>
              <a:rPr lang="en-US" sz="3200" dirty="0"/>
              <a:t>Luke 10:38-42</a:t>
            </a:r>
          </a:p>
        </p:txBody>
      </p:sp>
    </p:spTree>
    <p:extLst>
      <p:ext uri="{BB962C8B-B14F-4D97-AF65-F5344CB8AC3E}">
        <p14:creationId xmlns:p14="http://schemas.microsoft.com/office/powerpoint/2010/main" val="26091934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C0CAB9-919A-0F49-BEBD-287A7F691126}"/>
              </a:ext>
            </a:extLst>
          </p:cNvPr>
          <p:cNvSpPr>
            <a:spLocks noGrp="1"/>
          </p:cNvSpPr>
          <p:nvPr>
            <p:ph idx="1"/>
          </p:nvPr>
        </p:nvSpPr>
        <p:spPr>
          <a:xfrm>
            <a:off x="0" y="0"/>
            <a:ext cx="9144000" cy="6858000"/>
          </a:xfrm>
        </p:spPr>
        <p:txBody>
          <a:bodyPr>
            <a:normAutofit/>
          </a:bodyPr>
          <a:lstStyle/>
          <a:p>
            <a:pPr algn="ctr"/>
            <a:r>
              <a:rPr lang="en-US" sz="3200" b="1" u="sng" dirty="0"/>
              <a:t>Two Strong Characters (10:38,39)</a:t>
            </a:r>
          </a:p>
          <a:p>
            <a:pPr algn="ctr"/>
            <a:endParaRPr lang="en-US" sz="3200" b="1" u="sng" dirty="0"/>
          </a:p>
          <a:p>
            <a:r>
              <a:rPr lang="en-US" sz="3200" b="1" u="sng" dirty="0"/>
              <a:t>Martha</a:t>
            </a:r>
            <a:endParaRPr lang="en-US" sz="3200" dirty="0"/>
          </a:p>
          <a:p>
            <a:pPr marL="0" indent="0">
              <a:buNone/>
            </a:pPr>
            <a:r>
              <a:rPr lang="en-US" sz="3200" dirty="0"/>
              <a:t>  - Loving, caring, giving, hospitable </a:t>
            </a:r>
          </a:p>
          <a:p>
            <a:pPr marL="0" indent="0">
              <a:buNone/>
            </a:pPr>
            <a:r>
              <a:rPr lang="en-US" sz="3200" dirty="0"/>
              <a:t>  - Hosted Jesus and those with Him… “expensive”</a:t>
            </a:r>
          </a:p>
          <a:p>
            <a:pPr marL="0" indent="0">
              <a:buNone/>
            </a:pPr>
            <a:r>
              <a:rPr lang="en-US" sz="3200" dirty="0"/>
              <a:t>  - Appears to be the caretaker of her siblings</a:t>
            </a:r>
          </a:p>
          <a:p>
            <a:pPr marL="0" indent="0">
              <a:buNone/>
            </a:pPr>
            <a:r>
              <a:rPr lang="en-US" sz="3200" dirty="0"/>
              <a:t>  - Great faith… </a:t>
            </a:r>
            <a:r>
              <a:rPr lang="en-US" sz="3200" b="1" dirty="0"/>
              <a:t>(John 11:20-21,27</a:t>
            </a:r>
            <a:r>
              <a:rPr lang="en-US" sz="3200" dirty="0"/>
              <a:t>)</a:t>
            </a:r>
          </a:p>
          <a:p>
            <a:pPr marL="0" indent="0">
              <a:buNone/>
            </a:pPr>
            <a:r>
              <a:rPr lang="en-US" sz="3200" dirty="0"/>
              <a:t>  - Courageous… </a:t>
            </a:r>
            <a:r>
              <a:rPr lang="en-US" sz="3200" b="1" dirty="0"/>
              <a:t>(John 5,7)</a:t>
            </a:r>
          </a:p>
          <a:p>
            <a:pPr marL="0" indent="0">
              <a:buNone/>
            </a:pPr>
            <a:r>
              <a:rPr lang="en-US" sz="3200" dirty="0"/>
              <a:t>            - Dangerous to be a supporter of Jesus</a:t>
            </a:r>
          </a:p>
        </p:txBody>
      </p:sp>
    </p:spTree>
    <p:extLst>
      <p:ext uri="{BB962C8B-B14F-4D97-AF65-F5344CB8AC3E}">
        <p14:creationId xmlns:p14="http://schemas.microsoft.com/office/powerpoint/2010/main" val="7858615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C0CAB9-919A-0F49-BEBD-287A7F691126}"/>
              </a:ext>
            </a:extLst>
          </p:cNvPr>
          <p:cNvSpPr>
            <a:spLocks noGrp="1"/>
          </p:cNvSpPr>
          <p:nvPr>
            <p:ph idx="1"/>
          </p:nvPr>
        </p:nvSpPr>
        <p:spPr>
          <a:xfrm>
            <a:off x="0" y="0"/>
            <a:ext cx="9144000" cy="6858000"/>
          </a:xfrm>
        </p:spPr>
        <p:txBody>
          <a:bodyPr>
            <a:normAutofit/>
          </a:bodyPr>
          <a:lstStyle/>
          <a:p>
            <a:pPr algn="ctr"/>
            <a:r>
              <a:rPr lang="en-US" sz="3200" b="1" u="sng" dirty="0"/>
              <a:t>Two Strong Characters (10:38,39)</a:t>
            </a:r>
          </a:p>
          <a:p>
            <a:pPr algn="ctr"/>
            <a:endParaRPr lang="en-US" sz="3200" b="1" u="sng" dirty="0"/>
          </a:p>
          <a:p>
            <a:r>
              <a:rPr lang="en-US" sz="3200" b="1" u="sng" dirty="0"/>
              <a:t>Mary</a:t>
            </a:r>
          </a:p>
          <a:p>
            <a:pPr marL="0" indent="0">
              <a:buNone/>
            </a:pPr>
            <a:r>
              <a:rPr lang="en-US" sz="3200" dirty="0"/>
              <a:t> - loving, humble</a:t>
            </a:r>
          </a:p>
          <a:p>
            <a:pPr marL="0" indent="0">
              <a:buNone/>
            </a:pPr>
            <a:r>
              <a:rPr lang="en-US" sz="3200" dirty="0"/>
              <a:t> - Sat at Jesus’ feet (proves her humility)</a:t>
            </a:r>
          </a:p>
          <a:p>
            <a:pPr marL="0" indent="0">
              <a:buNone/>
            </a:pPr>
            <a:r>
              <a:rPr lang="en-US" sz="3200" dirty="0"/>
              <a:t> - She had a spiritual hunger</a:t>
            </a:r>
          </a:p>
          <a:p>
            <a:pPr marL="0" indent="0">
              <a:buNone/>
            </a:pPr>
            <a:r>
              <a:rPr lang="en-US" sz="3200" dirty="0"/>
              <a:t>     - She got as close as possible to Jesus</a:t>
            </a:r>
          </a:p>
          <a:p>
            <a:pPr marL="0" indent="0">
              <a:buNone/>
            </a:pPr>
            <a:r>
              <a:rPr lang="en-US" sz="3200" dirty="0"/>
              <a:t> </a:t>
            </a:r>
          </a:p>
          <a:p>
            <a:pPr marL="0" indent="0">
              <a:buNone/>
            </a:pPr>
            <a:r>
              <a:rPr lang="en-US" sz="3200" dirty="0"/>
              <a:t> - </a:t>
            </a:r>
            <a:r>
              <a:rPr lang="en-US" sz="3200" b="1" dirty="0"/>
              <a:t>(John 11:32) </a:t>
            </a:r>
            <a:r>
              <a:rPr lang="en-US" sz="3200" dirty="0"/>
              <a:t>… She came to Jesus for comfort</a:t>
            </a:r>
          </a:p>
          <a:p>
            <a:pPr marL="0" indent="0">
              <a:buNone/>
            </a:pPr>
            <a:r>
              <a:rPr lang="en-US" sz="3200" dirty="0"/>
              <a:t> - </a:t>
            </a:r>
            <a:r>
              <a:rPr lang="en-US" sz="3200" b="1" dirty="0"/>
              <a:t>(John 12:3) </a:t>
            </a:r>
            <a:r>
              <a:rPr lang="en-US" sz="3200" dirty="0"/>
              <a:t>… She was a humble servant</a:t>
            </a:r>
          </a:p>
          <a:p>
            <a:pPr marL="0" indent="0">
              <a:buNone/>
            </a:pPr>
            <a:endParaRPr lang="en-US" sz="3200" dirty="0"/>
          </a:p>
          <a:p>
            <a:pPr marL="0" indent="0" algn="ctr">
              <a:buNone/>
            </a:pPr>
            <a:r>
              <a:rPr lang="en-US" sz="3200" b="1" u="sng" dirty="0"/>
              <a:t>She was all about Jesus!</a:t>
            </a:r>
          </a:p>
        </p:txBody>
      </p:sp>
    </p:spTree>
    <p:extLst>
      <p:ext uri="{BB962C8B-B14F-4D97-AF65-F5344CB8AC3E}">
        <p14:creationId xmlns:p14="http://schemas.microsoft.com/office/powerpoint/2010/main" val="38884633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C0CAB9-919A-0F49-BEBD-287A7F691126}"/>
              </a:ext>
            </a:extLst>
          </p:cNvPr>
          <p:cNvSpPr>
            <a:spLocks noGrp="1"/>
          </p:cNvSpPr>
          <p:nvPr>
            <p:ph idx="1"/>
          </p:nvPr>
        </p:nvSpPr>
        <p:spPr>
          <a:xfrm>
            <a:off x="0" y="0"/>
            <a:ext cx="9144000" cy="6858000"/>
          </a:xfrm>
        </p:spPr>
        <p:txBody>
          <a:bodyPr>
            <a:normAutofit/>
          </a:bodyPr>
          <a:lstStyle/>
          <a:p>
            <a:pPr algn="ctr"/>
            <a:r>
              <a:rPr lang="en-US" sz="3200" b="1" u="sng" dirty="0"/>
              <a:t>The great danger in  “distractions” (10:40)</a:t>
            </a:r>
          </a:p>
          <a:p>
            <a:pPr algn="ctr"/>
            <a:endParaRPr lang="en-US" sz="3200" b="1" u="sng" dirty="0"/>
          </a:p>
          <a:p>
            <a:r>
              <a:rPr lang="en-US" sz="3200" dirty="0"/>
              <a:t>Martha “</a:t>
            </a:r>
            <a:r>
              <a:rPr lang="en-US" sz="3200" u="sng" dirty="0"/>
              <a:t>cumbered about</a:t>
            </a:r>
            <a:r>
              <a:rPr lang="en-US" sz="3200" dirty="0"/>
              <a:t>” </a:t>
            </a:r>
          </a:p>
          <a:p>
            <a:pPr marL="0" indent="0">
              <a:buNone/>
            </a:pPr>
            <a:r>
              <a:rPr lang="en-US" sz="3200" dirty="0"/>
              <a:t>     - to be drawn, twisted, pulled here and there</a:t>
            </a:r>
          </a:p>
          <a:p>
            <a:pPr marL="0" indent="0">
              <a:buNone/>
            </a:pPr>
            <a:r>
              <a:rPr lang="en-US" sz="3200" dirty="0"/>
              <a:t>     - NKJV = “distracted”</a:t>
            </a:r>
          </a:p>
          <a:p>
            <a:pPr marL="0" indent="0">
              <a:buNone/>
            </a:pPr>
            <a:r>
              <a:rPr lang="en-US" sz="3200" dirty="0"/>
              <a:t>     - anxious, worried, wound up, a bottle of nerves!</a:t>
            </a:r>
          </a:p>
          <a:p>
            <a:pPr marL="0" indent="0">
              <a:buNone/>
            </a:pPr>
            <a:endParaRPr lang="en-US" sz="3200" dirty="0"/>
          </a:p>
          <a:p>
            <a:r>
              <a:rPr lang="en-US" sz="3200" dirty="0"/>
              <a:t>It was all for a good purpose…. </a:t>
            </a:r>
            <a:r>
              <a:rPr lang="en-US" sz="3200" b="1" u="sng" dirty="0"/>
              <a:t>Serving others!</a:t>
            </a:r>
          </a:p>
          <a:p>
            <a:endParaRPr lang="en-US" sz="3200" b="1" u="sng" dirty="0"/>
          </a:p>
          <a:p>
            <a:r>
              <a:rPr lang="en-US" sz="3200" b="1" u="sng" dirty="0"/>
              <a:t>The problem…. “TOO BUSY”</a:t>
            </a:r>
          </a:p>
          <a:p>
            <a:pPr marL="0" indent="0">
              <a:buNone/>
            </a:pPr>
            <a:r>
              <a:rPr lang="en-US" sz="3200" dirty="0"/>
              <a:t> - She lost sight of priority, was fatigued, she was 	frustrated/ill with others, even Jesus!</a:t>
            </a:r>
          </a:p>
        </p:txBody>
      </p:sp>
    </p:spTree>
    <p:extLst>
      <p:ext uri="{BB962C8B-B14F-4D97-AF65-F5344CB8AC3E}">
        <p14:creationId xmlns:p14="http://schemas.microsoft.com/office/powerpoint/2010/main" val="12178161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C0CAB9-919A-0F49-BEBD-287A7F691126}"/>
              </a:ext>
            </a:extLst>
          </p:cNvPr>
          <p:cNvSpPr>
            <a:spLocks noGrp="1"/>
          </p:cNvSpPr>
          <p:nvPr>
            <p:ph idx="1"/>
          </p:nvPr>
        </p:nvSpPr>
        <p:spPr>
          <a:xfrm>
            <a:off x="0" y="0"/>
            <a:ext cx="9144000" cy="6858000"/>
          </a:xfrm>
        </p:spPr>
        <p:txBody>
          <a:bodyPr>
            <a:normAutofit/>
          </a:bodyPr>
          <a:lstStyle/>
          <a:p>
            <a:pPr algn="ctr"/>
            <a:r>
              <a:rPr lang="en-US" sz="3200" b="1" u="sng" dirty="0"/>
              <a:t>The great danger in  “distractions” (10:40)</a:t>
            </a:r>
          </a:p>
          <a:p>
            <a:pPr algn="ctr"/>
            <a:endParaRPr lang="en-US" sz="3200" b="1" u="sng" dirty="0"/>
          </a:p>
          <a:p>
            <a:r>
              <a:rPr lang="en-US" sz="3200" dirty="0"/>
              <a:t>Martha was just  “too busy”</a:t>
            </a:r>
          </a:p>
          <a:p>
            <a:r>
              <a:rPr lang="en-US" sz="3200" dirty="0"/>
              <a:t>Her </a:t>
            </a:r>
            <a:r>
              <a:rPr lang="en-US" sz="3200" u="sng" dirty="0"/>
              <a:t>blessings…</a:t>
            </a:r>
            <a:r>
              <a:rPr lang="en-US" sz="3200" dirty="0"/>
              <a:t> </a:t>
            </a:r>
          </a:p>
          <a:p>
            <a:pPr marL="0" indent="0">
              <a:buNone/>
            </a:pPr>
            <a:r>
              <a:rPr lang="en-US" sz="3200" dirty="0"/>
              <a:t>    (wealth, initiative, hospitality, social status, </a:t>
            </a:r>
            <a:r>
              <a:rPr lang="en-US" sz="3200" dirty="0" err="1"/>
              <a:t>etc</a:t>
            </a:r>
            <a:r>
              <a:rPr lang="en-US" sz="3200" dirty="0"/>
              <a:t>…)</a:t>
            </a:r>
          </a:p>
          <a:p>
            <a:pPr marL="0" indent="0">
              <a:buNone/>
            </a:pPr>
            <a:r>
              <a:rPr lang="en-US" sz="3200" dirty="0"/>
              <a:t>                         … had pulled her away from the Lord.</a:t>
            </a:r>
          </a:p>
          <a:p>
            <a:pPr marL="0" indent="0">
              <a:buNone/>
            </a:pPr>
            <a:endParaRPr lang="en-US" sz="3200" dirty="0"/>
          </a:p>
          <a:p>
            <a:r>
              <a:rPr lang="en-US" sz="3200" dirty="0"/>
              <a:t>Martha was choked down…</a:t>
            </a:r>
          </a:p>
          <a:p>
            <a:pPr marL="0" indent="0">
              <a:buNone/>
            </a:pPr>
            <a:r>
              <a:rPr lang="en-US" sz="3200" dirty="0"/>
              <a:t>	</a:t>
            </a:r>
            <a:r>
              <a:rPr lang="en-US" sz="3200" b="1" dirty="0" err="1"/>
              <a:t>Luk</a:t>
            </a:r>
            <a:r>
              <a:rPr lang="en-US" sz="3200" b="1" dirty="0"/>
              <a:t> 8:14</a:t>
            </a:r>
            <a:r>
              <a:rPr lang="en-US" sz="3200" dirty="0"/>
              <a:t>  Now the ones that fell among thorns are those who, when they have heard, go out and are choked with cares, riches, and pleasures of life, and bring no fruit to maturity.</a:t>
            </a:r>
          </a:p>
          <a:p>
            <a:pPr marL="0" indent="0">
              <a:buNone/>
            </a:pPr>
            <a:endParaRPr lang="en-US" sz="3200" dirty="0"/>
          </a:p>
          <a:p>
            <a:endParaRPr lang="en-US" sz="3200" dirty="0"/>
          </a:p>
          <a:p>
            <a:pPr marL="0" indent="0">
              <a:buNone/>
            </a:pPr>
            <a:endParaRPr lang="en-US" sz="3200" dirty="0"/>
          </a:p>
        </p:txBody>
      </p:sp>
    </p:spTree>
    <p:extLst>
      <p:ext uri="{BB962C8B-B14F-4D97-AF65-F5344CB8AC3E}">
        <p14:creationId xmlns:p14="http://schemas.microsoft.com/office/powerpoint/2010/main" val="14226429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C0CAB9-919A-0F49-BEBD-287A7F691126}"/>
              </a:ext>
            </a:extLst>
          </p:cNvPr>
          <p:cNvSpPr>
            <a:spLocks noGrp="1"/>
          </p:cNvSpPr>
          <p:nvPr>
            <p:ph idx="1"/>
          </p:nvPr>
        </p:nvSpPr>
        <p:spPr>
          <a:xfrm>
            <a:off x="0" y="0"/>
            <a:ext cx="9144000" cy="6858000"/>
          </a:xfrm>
        </p:spPr>
        <p:txBody>
          <a:bodyPr>
            <a:normAutofit/>
          </a:bodyPr>
          <a:lstStyle/>
          <a:p>
            <a:pPr algn="ctr"/>
            <a:r>
              <a:rPr lang="en-US" sz="3200" b="1" u="sng" dirty="0"/>
              <a:t>A plate that is too full…. (10:41)</a:t>
            </a:r>
          </a:p>
          <a:p>
            <a:pPr algn="ctr"/>
            <a:endParaRPr lang="en-US" sz="3200" b="1" u="sng" dirty="0"/>
          </a:p>
          <a:p>
            <a:r>
              <a:rPr lang="en-US" sz="3200" dirty="0"/>
              <a:t>This “full plate” led to her anxiety, worry, stress, etc..</a:t>
            </a:r>
          </a:p>
          <a:p>
            <a:r>
              <a:rPr lang="en-US" sz="3200" dirty="0"/>
              <a:t>It was clear to Jesus what her problem was</a:t>
            </a:r>
          </a:p>
          <a:p>
            <a:r>
              <a:rPr lang="en-US" sz="3200" dirty="0"/>
              <a:t>He “lovingly rebuked” her for it.</a:t>
            </a:r>
          </a:p>
          <a:p>
            <a:endParaRPr lang="en-US" sz="3200" dirty="0"/>
          </a:p>
          <a:p>
            <a:r>
              <a:rPr lang="en-US" sz="3200" dirty="0"/>
              <a:t>Jesus was very stressed as well…. </a:t>
            </a:r>
            <a:r>
              <a:rPr lang="en-US" sz="3200" b="1" dirty="0"/>
              <a:t>(Luke 22:44)</a:t>
            </a:r>
          </a:p>
          <a:p>
            <a:r>
              <a:rPr lang="en-US" sz="3200" dirty="0"/>
              <a:t>The difference?...  </a:t>
            </a:r>
          </a:p>
          <a:p>
            <a:pPr marL="0" indent="0">
              <a:buNone/>
            </a:pPr>
            <a:r>
              <a:rPr lang="en-US" sz="3200" dirty="0"/>
              <a:t>               - Jesus kept His focus on God and prayed</a:t>
            </a:r>
          </a:p>
          <a:p>
            <a:pPr marL="0" indent="0">
              <a:buNone/>
            </a:pPr>
            <a:r>
              <a:rPr lang="en-US" sz="3200" dirty="0"/>
              <a:t>               - Martha looked in every other direction!</a:t>
            </a:r>
          </a:p>
          <a:p>
            <a:pPr marL="0" indent="0">
              <a:buNone/>
            </a:pPr>
            <a:endParaRPr lang="en-US" sz="3200" dirty="0"/>
          </a:p>
          <a:p>
            <a:endParaRPr lang="en-US" sz="3200" dirty="0"/>
          </a:p>
          <a:p>
            <a:pPr marL="0" indent="0">
              <a:buNone/>
            </a:pPr>
            <a:endParaRPr lang="en-US" sz="3200" dirty="0"/>
          </a:p>
        </p:txBody>
      </p:sp>
    </p:spTree>
    <p:extLst>
      <p:ext uri="{BB962C8B-B14F-4D97-AF65-F5344CB8AC3E}">
        <p14:creationId xmlns:p14="http://schemas.microsoft.com/office/powerpoint/2010/main" val="4277222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C0CAB9-919A-0F49-BEBD-287A7F691126}"/>
              </a:ext>
            </a:extLst>
          </p:cNvPr>
          <p:cNvSpPr>
            <a:spLocks noGrp="1"/>
          </p:cNvSpPr>
          <p:nvPr>
            <p:ph idx="1"/>
          </p:nvPr>
        </p:nvSpPr>
        <p:spPr>
          <a:xfrm>
            <a:off x="0" y="0"/>
            <a:ext cx="9144000" cy="6858000"/>
          </a:xfrm>
        </p:spPr>
        <p:txBody>
          <a:bodyPr>
            <a:normAutofit/>
          </a:bodyPr>
          <a:lstStyle/>
          <a:p>
            <a:pPr algn="ctr"/>
            <a:r>
              <a:rPr lang="en-US" sz="3200" b="1" u="sng" dirty="0"/>
              <a:t>The cure…. (10:42)</a:t>
            </a:r>
          </a:p>
          <a:p>
            <a:pPr algn="ctr"/>
            <a:endParaRPr lang="en-US" sz="3200" b="1" u="sng" dirty="0"/>
          </a:p>
          <a:p>
            <a:r>
              <a:rPr lang="en-US" sz="3200" dirty="0"/>
              <a:t>Stay near to Jesus so you can  “hear Him”!</a:t>
            </a:r>
          </a:p>
          <a:p>
            <a:pPr marL="0" indent="0">
              <a:buNone/>
            </a:pPr>
            <a:r>
              <a:rPr lang="en-US" sz="3200" dirty="0"/>
              <a:t>	</a:t>
            </a:r>
            <a:r>
              <a:rPr lang="en-US" sz="3200" b="1" dirty="0"/>
              <a:t>Mat 4:4</a:t>
            </a:r>
            <a:r>
              <a:rPr lang="en-US" sz="3200" dirty="0"/>
              <a:t>  But He answered and said, "It is written, 'MAN SHALL NOT LIVE BY BREAD ALONE, BUT BY EVERY WORD THAT PROCEEDS FROM THE MOUTH OF GOD.' "</a:t>
            </a:r>
          </a:p>
          <a:p>
            <a:pPr marL="0" indent="0">
              <a:buNone/>
            </a:pPr>
            <a:endParaRPr lang="en-US" sz="3200" dirty="0"/>
          </a:p>
          <a:p>
            <a:r>
              <a:rPr lang="en-US" sz="3200" dirty="0"/>
              <a:t>Take Jesus in / consume Jesus!</a:t>
            </a:r>
          </a:p>
          <a:p>
            <a:pPr marL="0" indent="0">
              <a:buNone/>
            </a:pPr>
            <a:r>
              <a:rPr lang="en-US" sz="3200" dirty="0"/>
              <a:t>  </a:t>
            </a:r>
            <a:r>
              <a:rPr lang="en-US" sz="3200" b="1" dirty="0"/>
              <a:t>John 6:26-27, 35, 51, 53-54, 60-68</a:t>
            </a:r>
            <a:endParaRPr lang="en-US" sz="3200" dirty="0"/>
          </a:p>
          <a:p>
            <a:pPr marL="0" indent="0">
              <a:buNone/>
            </a:pPr>
            <a:endParaRPr lang="en-US" sz="3200" dirty="0"/>
          </a:p>
          <a:p>
            <a:endParaRPr lang="en-US" sz="3200" dirty="0"/>
          </a:p>
          <a:p>
            <a:pPr marL="0" indent="0">
              <a:buNone/>
            </a:pPr>
            <a:endParaRPr lang="en-US" sz="3200" dirty="0"/>
          </a:p>
        </p:txBody>
      </p:sp>
    </p:spTree>
    <p:extLst>
      <p:ext uri="{BB962C8B-B14F-4D97-AF65-F5344CB8AC3E}">
        <p14:creationId xmlns:p14="http://schemas.microsoft.com/office/powerpoint/2010/main" val="1188587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C0CAB9-919A-0F49-BEBD-287A7F691126}"/>
              </a:ext>
            </a:extLst>
          </p:cNvPr>
          <p:cNvSpPr>
            <a:spLocks noGrp="1"/>
          </p:cNvSpPr>
          <p:nvPr>
            <p:ph idx="1"/>
          </p:nvPr>
        </p:nvSpPr>
        <p:spPr>
          <a:xfrm>
            <a:off x="0" y="0"/>
            <a:ext cx="9144000" cy="6858000"/>
          </a:xfrm>
        </p:spPr>
        <p:txBody>
          <a:bodyPr>
            <a:normAutofit/>
          </a:bodyPr>
          <a:lstStyle/>
          <a:p>
            <a:pPr algn="ctr"/>
            <a:r>
              <a:rPr lang="en-US" sz="3200" b="1" u="sng" dirty="0"/>
              <a:t>The cure…. (10:42)</a:t>
            </a:r>
          </a:p>
          <a:p>
            <a:pPr algn="ctr"/>
            <a:endParaRPr lang="en-US" sz="3200" b="1" u="sng" dirty="0"/>
          </a:p>
          <a:p>
            <a:r>
              <a:rPr lang="en-US" sz="3200" dirty="0"/>
              <a:t>For a life that’s weighed down and stressed….</a:t>
            </a:r>
          </a:p>
          <a:p>
            <a:r>
              <a:rPr lang="en-US" sz="3200" dirty="0"/>
              <a:t>Jesus is the answer!!!!</a:t>
            </a:r>
          </a:p>
          <a:p>
            <a:endParaRPr lang="en-US" sz="3200" dirty="0"/>
          </a:p>
          <a:p>
            <a:r>
              <a:rPr lang="en-US" sz="3200" dirty="0"/>
              <a:t>There’s really no one else to go to!</a:t>
            </a:r>
          </a:p>
          <a:p>
            <a:pPr marL="0" indent="0">
              <a:buNone/>
            </a:pPr>
            <a:r>
              <a:rPr lang="en-US" sz="3200" dirty="0"/>
              <a:t>	</a:t>
            </a:r>
            <a:r>
              <a:rPr lang="en-US" sz="3200" b="1" dirty="0"/>
              <a:t>Mat 11:29-30  </a:t>
            </a:r>
            <a:r>
              <a:rPr lang="en-US" sz="3200" dirty="0"/>
              <a:t>Take My yoke upon you and learn from Me, for I am gentle and lowly in heart, and you will find rest for your souls.  [30]  For My yoke is easy and My burden is light."</a:t>
            </a:r>
          </a:p>
          <a:p>
            <a:pPr marL="0" indent="0">
              <a:buNone/>
            </a:pPr>
            <a:endParaRPr lang="en-US" sz="3200" dirty="0"/>
          </a:p>
          <a:p>
            <a:pPr marL="0" indent="0">
              <a:buNone/>
            </a:pPr>
            <a:endParaRPr lang="en-US" sz="3200" dirty="0"/>
          </a:p>
          <a:p>
            <a:pPr marL="0" indent="0">
              <a:buNone/>
            </a:pPr>
            <a:endParaRPr lang="en-US" sz="3200" dirty="0"/>
          </a:p>
        </p:txBody>
      </p:sp>
    </p:spTree>
    <p:extLst>
      <p:ext uri="{BB962C8B-B14F-4D97-AF65-F5344CB8AC3E}">
        <p14:creationId xmlns:p14="http://schemas.microsoft.com/office/powerpoint/2010/main" val="237373322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TotalTime>
  <Words>492</Words>
  <Application>Microsoft Macintosh PowerPoint</Application>
  <PresentationFormat>Overhead</PresentationFormat>
  <Paragraphs>91</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PowerPoint Presentation</vt:lpstr>
      <vt:lpstr>Martha, Martha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 Tucker</dc:creator>
  <cp:lastModifiedBy>Daniel Tucker</cp:lastModifiedBy>
  <cp:revision>6</cp:revision>
  <dcterms:created xsi:type="dcterms:W3CDTF">2019-05-12T11:09:58Z</dcterms:created>
  <dcterms:modified xsi:type="dcterms:W3CDTF">2019-06-11T21:57:58Z</dcterms:modified>
</cp:coreProperties>
</file>